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33" r:id="rId10"/>
    <p:sldId id="336" r:id="rId11"/>
    <p:sldId id="331" r:id="rId12"/>
    <p:sldId id="396" r:id="rId13"/>
    <p:sldId id="326" r:id="rId14"/>
    <p:sldId id="329" r:id="rId15"/>
    <p:sldId id="330" r:id="rId16"/>
    <p:sldId id="366" r:id="rId17"/>
    <p:sldId id="386" r:id="rId18"/>
    <p:sldId id="381" r:id="rId19"/>
    <p:sldId id="374" r:id="rId20"/>
    <p:sldId id="375" r:id="rId21"/>
    <p:sldId id="373" r:id="rId22"/>
    <p:sldId id="385" r:id="rId23"/>
    <p:sldId id="387" r:id="rId24"/>
    <p:sldId id="388" r:id="rId25"/>
    <p:sldId id="389" r:id="rId26"/>
    <p:sldId id="390" r:id="rId27"/>
    <p:sldId id="378" r:id="rId28"/>
    <p:sldId id="384" r:id="rId29"/>
    <p:sldId id="391" r:id="rId30"/>
    <p:sldId id="369" r:id="rId31"/>
    <p:sldId id="392" r:id="rId32"/>
    <p:sldId id="393" r:id="rId33"/>
    <p:sldId id="379" r:id="rId34"/>
    <p:sldId id="380" r:id="rId35"/>
    <p:sldId id="274" r:id="rId36"/>
    <p:sldId id="382" r:id="rId37"/>
    <p:sldId id="383" r:id="rId38"/>
    <p:sldId id="285" r:id="rId39"/>
    <p:sldId id="39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4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tebook\Desktop\ASISTENCIA%20A&#209;O%20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Hoja1!$N$44:$N$52</c:f>
              <c:strCache>
                <c:ptCount val="9"/>
                <c:pt idx="0">
                  <c:v>MARZO</c:v>
                </c:pt>
                <c:pt idx="1">
                  <c:v>ABRIL</c:v>
                </c:pt>
                <c:pt idx="2">
                  <c:v>MAYO</c:v>
                </c:pt>
                <c:pt idx="3">
                  <c:v>JUNIO</c:v>
                </c:pt>
                <c:pt idx="4">
                  <c:v>JULIO</c:v>
                </c:pt>
                <c:pt idx="5">
                  <c:v>AGOSTO</c:v>
                </c:pt>
                <c:pt idx="6">
                  <c:v>SEPTIEMBRE</c:v>
                </c:pt>
                <c:pt idx="7">
                  <c:v>OCTUBRE</c:v>
                </c:pt>
                <c:pt idx="8">
                  <c:v>NOVIEMBRE</c:v>
                </c:pt>
              </c:strCache>
            </c:strRef>
          </c:cat>
          <c:val>
            <c:numRef>
              <c:f>Hoja1!$O$44:$O$52</c:f>
              <c:numCache>
                <c:formatCode>General</c:formatCode>
                <c:ptCount val="9"/>
                <c:pt idx="0">
                  <c:v>93</c:v>
                </c:pt>
                <c:pt idx="1">
                  <c:v>92</c:v>
                </c:pt>
                <c:pt idx="2">
                  <c:v>85</c:v>
                </c:pt>
                <c:pt idx="3">
                  <c:v>89</c:v>
                </c:pt>
                <c:pt idx="4">
                  <c:v>90</c:v>
                </c:pt>
                <c:pt idx="5">
                  <c:v>89</c:v>
                </c:pt>
                <c:pt idx="6">
                  <c:v>80</c:v>
                </c:pt>
                <c:pt idx="7">
                  <c:v>88</c:v>
                </c:pt>
                <c:pt idx="8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A0-4164-88CB-0B187EEEF87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57334880"/>
        <c:axId val="1268633184"/>
      </c:barChart>
      <c:catAx>
        <c:axId val="125733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68633184"/>
        <c:crosses val="autoZero"/>
        <c:auto val="1"/>
        <c:lblAlgn val="ctr"/>
        <c:lblOffset val="100"/>
        <c:noMultiLvlLbl val="0"/>
      </c:catAx>
      <c:valAx>
        <c:axId val="1268633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733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Hoja1!$G$24:$G$33</c:f>
              <c:strCache>
                <c:ptCount val="10"/>
                <c:pt idx="0">
                  <c:v>MARZO</c:v>
                </c:pt>
                <c:pt idx="1">
                  <c:v>ABRIL</c:v>
                </c:pt>
                <c:pt idx="2">
                  <c:v>MAYO</c:v>
                </c:pt>
                <c:pt idx="3">
                  <c:v>JUNIO</c:v>
                </c:pt>
                <c:pt idx="4">
                  <c:v>JULIO</c:v>
                </c:pt>
                <c:pt idx="5">
                  <c:v>AGOSTO</c:v>
                </c:pt>
                <c:pt idx="6">
                  <c:v>SEPTIEMBRE </c:v>
                </c:pt>
                <c:pt idx="7">
                  <c:v>OCTUBRE</c:v>
                </c:pt>
                <c:pt idx="8">
                  <c:v>NOVIEMBRE</c:v>
                </c:pt>
                <c:pt idx="9">
                  <c:v>DICIEMBRE</c:v>
                </c:pt>
              </c:strCache>
            </c:strRef>
          </c:cat>
          <c:val>
            <c:numRef>
              <c:f>Hoja1!$H$24:$H$33</c:f>
              <c:numCache>
                <c:formatCode>0</c:formatCode>
                <c:ptCount val="10"/>
                <c:pt idx="0">
                  <c:v>93</c:v>
                </c:pt>
                <c:pt idx="1">
                  <c:v>92</c:v>
                </c:pt>
                <c:pt idx="2">
                  <c:v>87.75</c:v>
                </c:pt>
                <c:pt idx="3">
                  <c:v>84.5</c:v>
                </c:pt>
                <c:pt idx="4">
                  <c:v>89.375</c:v>
                </c:pt>
                <c:pt idx="5">
                  <c:v>89.375</c:v>
                </c:pt>
                <c:pt idx="6">
                  <c:v>89</c:v>
                </c:pt>
                <c:pt idx="7">
                  <c:v>89.375</c:v>
                </c:pt>
                <c:pt idx="8">
                  <c:v>89.125</c:v>
                </c:pt>
                <c:pt idx="9">
                  <c:v>81.625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AE-49E4-9745-36787F478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3064015"/>
        <c:axId val="993063055"/>
      </c:barChart>
      <c:catAx>
        <c:axId val="993064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93063055"/>
        <c:crosses val="autoZero"/>
        <c:auto val="1"/>
        <c:lblAlgn val="ctr"/>
        <c:lblOffset val="100"/>
        <c:noMultiLvlLbl val="0"/>
      </c:catAx>
      <c:valAx>
        <c:axId val="993063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93064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ASISTENCIA</a:t>
            </a:r>
            <a:r>
              <a:rPr lang="en-US" baseline="0"/>
              <a:t> CURSOS</a:t>
            </a:r>
            <a:endParaRPr lang="en-US"/>
          </a:p>
        </c:rich>
      </c:tx>
      <c:layout>
        <c:manualLayout>
          <c:xMode val="edge"/>
          <c:yMode val="edge"/>
          <c:x val="0.33018044619422571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Hoja1!$N$8:$N$15</c:f>
              <c:strCache>
                <c:ptCount val="8"/>
                <c:pt idx="0">
                  <c:v>1°</c:v>
                </c:pt>
                <c:pt idx="1">
                  <c:v>2°</c:v>
                </c:pt>
                <c:pt idx="2">
                  <c:v>3°</c:v>
                </c:pt>
                <c:pt idx="3">
                  <c:v>4°</c:v>
                </c:pt>
                <c:pt idx="4">
                  <c:v>5°</c:v>
                </c:pt>
                <c:pt idx="5">
                  <c:v>6°</c:v>
                </c:pt>
                <c:pt idx="6">
                  <c:v>7°</c:v>
                </c:pt>
                <c:pt idx="7">
                  <c:v>8°</c:v>
                </c:pt>
              </c:strCache>
            </c:strRef>
          </c:cat>
          <c:val>
            <c:numRef>
              <c:f>Hoja1!$O$8:$O$15</c:f>
              <c:numCache>
                <c:formatCode>General</c:formatCode>
                <c:ptCount val="8"/>
                <c:pt idx="0">
                  <c:v>89</c:v>
                </c:pt>
                <c:pt idx="1">
                  <c:v>90</c:v>
                </c:pt>
                <c:pt idx="2">
                  <c:v>86</c:v>
                </c:pt>
                <c:pt idx="3">
                  <c:v>89</c:v>
                </c:pt>
                <c:pt idx="4">
                  <c:v>88</c:v>
                </c:pt>
                <c:pt idx="5">
                  <c:v>88</c:v>
                </c:pt>
                <c:pt idx="6">
                  <c:v>89</c:v>
                </c:pt>
                <c:pt idx="7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C-4475-9F21-3EB0CD4377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434665776"/>
        <c:axId val="1436697264"/>
      </c:barChart>
      <c:catAx>
        <c:axId val="143466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L"/>
          </a:p>
        </c:txPr>
        <c:crossAx val="1436697264"/>
        <c:crosses val="autoZero"/>
        <c:auto val="1"/>
        <c:lblAlgn val="ctr"/>
        <c:lblOffset val="100"/>
        <c:noMultiLvlLbl val="0"/>
      </c:catAx>
      <c:valAx>
        <c:axId val="1436697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3466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83FB3F3-FB4C-4AF3-8FFC-8BE51B00EEB2}" type="datetimeFigureOut">
              <a:rPr lang="es-CL" smtClean="0"/>
              <a:t>31-03-2026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F7701ED-8EBA-4653-B746-2085E480E02D}" type="slidenum">
              <a:rPr lang="es-CL" smtClean="0"/>
              <a:t>‹Nº›</a:t>
            </a:fld>
            <a:endParaRPr lang="es-CL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1247491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B3F3-FB4C-4AF3-8FFC-8BE51B00EEB2}" type="datetimeFigureOut">
              <a:rPr lang="es-CL" smtClean="0"/>
              <a:t>31-03-2026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01ED-8EBA-4653-B746-2085E480E0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003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B3F3-FB4C-4AF3-8FFC-8BE51B00EEB2}" type="datetimeFigureOut">
              <a:rPr lang="es-CL" smtClean="0"/>
              <a:t>31-03-2026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01ED-8EBA-4653-B746-2085E480E0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498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B3F3-FB4C-4AF3-8FFC-8BE51B00EEB2}" type="datetimeFigureOut">
              <a:rPr lang="es-CL" smtClean="0"/>
              <a:t>31-03-2026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01ED-8EBA-4653-B746-2085E480E0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96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3FB3F3-FB4C-4AF3-8FFC-8BE51B00EEB2}" type="datetimeFigureOut">
              <a:rPr lang="es-CL" smtClean="0"/>
              <a:t>31-03-2026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7701ED-8EBA-4653-B746-2085E480E02D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0176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B3F3-FB4C-4AF3-8FFC-8BE51B00EEB2}" type="datetimeFigureOut">
              <a:rPr lang="es-CL" smtClean="0"/>
              <a:t>31-03-2026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01ED-8EBA-4653-B746-2085E480E0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86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B3F3-FB4C-4AF3-8FFC-8BE51B00EEB2}" type="datetimeFigureOut">
              <a:rPr lang="es-CL" smtClean="0"/>
              <a:t>31-03-2026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01ED-8EBA-4653-B746-2085E480E0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989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B3F3-FB4C-4AF3-8FFC-8BE51B00EEB2}" type="datetimeFigureOut">
              <a:rPr lang="es-CL" smtClean="0"/>
              <a:t>31-03-2026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01ED-8EBA-4653-B746-2085E480E0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378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B3F3-FB4C-4AF3-8FFC-8BE51B00EEB2}" type="datetimeFigureOut">
              <a:rPr lang="es-CL" smtClean="0"/>
              <a:t>31-03-2026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01ED-8EBA-4653-B746-2085E480E0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391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3FB3F3-FB4C-4AF3-8FFC-8BE51B00EEB2}" type="datetimeFigureOut">
              <a:rPr lang="es-CL" smtClean="0"/>
              <a:t>31-03-2026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7701ED-8EBA-4653-B746-2085E480E02D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297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3FB3F3-FB4C-4AF3-8FFC-8BE51B00EEB2}" type="datetimeFigureOut">
              <a:rPr lang="es-CL" smtClean="0"/>
              <a:t>31-03-2026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7701ED-8EBA-4653-B746-2085E480E02D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550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83FB3F3-FB4C-4AF3-8FFC-8BE51B00EEB2}" type="datetimeFigureOut">
              <a:rPr lang="es-CL" smtClean="0"/>
              <a:t>31-03-2026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F7701ED-8EBA-4653-B746-2085E480E02D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940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E7724-D6C0-454F-A89E-B5B65908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903" y="93167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L" sz="4800" b="1" u="sng" dirty="0">
                <a:solidFill>
                  <a:schemeClr val="accent6">
                    <a:lumMod val="50000"/>
                  </a:schemeClr>
                </a:solidFill>
              </a:rPr>
              <a:t>CUENTA PÚBLICA 2025</a:t>
            </a:r>
          </a:p>
        </p:txBody>
      </p:sp>
      <p:pic>
        <p:nvPicPr>
          <p:cNvPr id="5" name="Marcador de contenido 6">
            <a:extLst>
              <a:ext uri="{FF2B5EF4-FFF2-40B4-BE49-F238E27FC236}">
                <a16:creationId xmlns:a16="http://schemas.microsoft.com/office/drawing/2014/main" id="{A0720701-4F41-5E03-166F-9510F740D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9302" y="2304802"/>
            <a:ext cx="3905795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5D04BA-7C95-4AF5-BB41-05FA5659F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EQUIPO DE PASTORAL 2025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E49219-94F4-4DC0-914A-BAE5B73B7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ROCÍO HERRERA</a:t>
            </a:r>
          </a:p>
          <a:p>
            <a:r>
              <a:rPr lang="es-CL" dirty="0"/>
              <a:t>HNA.GABRIELA CAMPOS</a:t>
            </a:r>
          </a:p>
          <a:p>
            <a:r>
              <a:rPr lang="es-CL" dirty="0"/>
              <a:t>LUIS GALINDO </a:t>
            </a:r>
          </a:p>
          <a:p>
            <a:r>
              <a:rPr lang="es-CL" dirty="0"/>
              <a:t>MARCELO SALINAS</a:t>
            </a:r>
          </a:p>
          <a:p>
            <a:r>
              <a:rPr lang="es-CL" dirty="0"/>
              <a:t>SUSANA RUBIO</a:t>
            </a:r>
          </a:p>
          <a:p>
            <a:r>
              <a:rPr lang="es-CL" dirty="0"/>
              <a:t>SOLEDAD INOSTROZA</a:t>
            </a:r>
          </a:p>
        </p:txBody>
      </p:sp>
      <p:pic>
        <p:nvPicPr>
          <p:cNvPr id="4" name="Marcador de contenido 6">
            <a:extLst>
              <a:ext uri="{FF2B5EF4-FFF2-40B4-BE49-F238E27FC236}">
                <a16:creationId xmlns:a16="http://schemas.microsoft.com/office/drawing/2014/main" id="{5241EFC3-B28A-CA00-75C1-67F730577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445" y="5053595"/>
            <a:ext cx="1386841" cy="125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50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2BD47F-5B37-49B3-BE94-B5891163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005" y="1869440"/>
            <a:ext cx="10515600" cy="1859915"/>
          </a:xfrm>
          <a:noFill/>
        </p:spPr>
        <p:txBody>
          <a:bodyPr/>
          <a:lstStyle/>
          <a:p>
            <a:pPr algn="ctr"/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GESTIÓN PEDAGÓGICA </a:t>
            </a:r>
            <a:endParaRPr lang="es-C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Marcador de contenido 6">
            <a:extLst>
              <a:ext uri="{FF2B5EF4-FFF2-40B4-BE49-F238E27FC236}">
                <a16:creationId xmlns:a16="http://schemas.microsoft.com/office/drawing/2014/main" id="{D8E754AC-7012-47E7-C11B-7AE11987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59" y="725649"/>
            <a:ext cx="1375955" cy="124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94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D89A8-490F-6F1A-2469-73F1FBC19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GESTIÓN PEDAGÓGICA : Eficiencia interna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F5E6A7FE-A515-C6C7-73F1-AB8EFD03ADC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1670901"/>
              </p:ext>
            </p:extLst>
          </p:nvPr>
        </p:nvGraphicFramePr>
        <p:xfrm>
          <a:off x="1045029" y="2188028"/>
          <a:ext cx="4974771" cy="3708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5686">
                  <a:extLst>
                    <a:ext uri="{9D8B030D-6E8A-4147-A177-3AD203B41FA5}">
                      <a16:colId xmlns:a16="http://schemas.microsoft.com/office/drawing/2014/main" val="3395356164"/>
                    </a:ext>
                  </a:extLst>
                </a:gridCol>
                <a:gridCol w="1339361">
                  <a:extLst>
                    <a:ext uri="{9D8B030D-6E8A-4147-A177-3AD203B41FA5}">
                      <a16:colId xmlns:a16="http://schemas.microsoft.com/office/drawing/2014/main" val="1417198988"/>
                    </a:ext>
                  </a:extLst>
                </a:gridCol>
                <a:gridCol w="1489698">
                  <a:extLst>
                    <a:ext uri="{9D8B030D-6E8A-4147-A177-3AD203B41FA5}">
                      <a16:colId xmlns:a16="http://schemas.microsoft.com/office/drawing/2014/main" val="1196489607"/>
                    </a:ext>
                  </a:extLst>
                </a:gridCol>
                <a:gridCol w="1230026">
                  <a:extLst>
                    <a:ext uri="{9D8B030D-6E8A-4147-A177-3AD203B41FA5}">
                      <a16:colId xmlns:a16="http://schemas.microsoft.com/office/drawing/2014/main" val="4251345968"/>
                    </a:ext>
                  </a:extLst>
                </a:gridCol>
              </a:tblGrid>
              <a:tr h="335478"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 dirty="0">
                          <a:effectLst/>
                        </a:rPr>
                        <a:t>2025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732012"/>
                  </a:ext>
                </a:extLst>
              </a:tr>
              <a:tr h="3354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800" u="none" strike="noStrike" dirty="0">
                          <a:effectLst/>
                        </a:rPr>
                        <a:t>CURSOS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800" u="none" strike="noStrike">
                          <a:effectLst/>
                        </a:rPr>
                        <a:t>MATRICULAS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800" u="none" strike="noStrike" dirty="0">
                          <a:effectLst/>
                        </a:rPr>
                        <a:t>REPROBADOS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800" u="none" strike="noStrike">
                          <a:effectLst/>
                        </a:rPr>
                        <a:t>RETIRADOS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88200935"/>
                  </a:ext>
                </a:extLst>
              </a:tr>
              <a:tr h="33547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>
                          <a:effectLst/>
                        </a:rPr>
                        <a:t>1°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 dirty="0">
                          <a:effectLst/>
                        </a:rPr>
                        <a:t>41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 dirty="0">
                          <a:effectLst/>
                        </a:rPr>
                        <a:t>2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>
                          <a:effectLst/>
                        </a:rPr>
                        <a:t>4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1484970"/>
                  </a:ext>
                </a:extLst>
              </a:tr>
              <a:tr h="33547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>
                          <a:effectLst/>
                        </a:rPr>
                        <a:t>2°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 dirty="0">
                          <a:effectLst/>
                        </a:rPr>
                        <a:t>40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 dirty="0">
                          <a:effectLst/>
                        </a:rPr>
                        <a:t>2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>
                          <a:effectLst/>
                        </a:rPr>
                        <a:t>4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58712767"/>
                  </a:ext>
                </a:extLst>
              </a:tr>
              <a:tr h="33547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>
                          <a:effectLst/>
                        </a:rPr>
                        <a:t>3°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 dirty="0">
                          <a:effectLst/>
                        </a:rPr>
                        <a:t>41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>
                          <a:effectLst/>
                        </a:rPr>
                        <a:t>0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 dirty="0">
                          <a:effectLst/>
                        </a:rPr>
                        <a:t>2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82571596"/>
                  </a:ext>
                </a:extLst>
              </a:tr>
              <a:tr h="33547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>
                          <a:effectLst/>
                        </a:rPr>
                        <a:t>4°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 dirty="0">
                          <a:effectLst/>
                        </a:rPr>
                        <a:t>43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 dirty="0">
                          <a:effectLst/>
                        </a:rPr>
                        <a:t>0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 dirty="0">
                          <a:effectLst/>
                        </a:rPr>
                        <a:t>4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75606872"/>
                  </a:ext>
                </a:extLst>
              </a:tr>
              <a:tr h="33547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>
                          <a:effectLst/>
                        </a:rPr>
                        <a:t>5°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 dirty="0">
                          <a:effectLst/>
                        </a:rPr>
                        <a:t>44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>
                          <a:effectLst/>
                        </a:rPr>
                        <a:t>0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 dirty="0">
                          <a:effectLst/>
                        </a:rPr>
                        <a:t>1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26530372"/>
                  </a:ext>
                </a:extLst>
              </a:tr>
              <a:tr h="33547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>
                          <a:effectLst/>
                        </a:rPr>
                        <a:t>6°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 dirty="0">
                          <a:effectLst/>
                        </a:rPr>
                        <a:t>42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 dirty="0">
                          <a:effectLst/>
                        </a:rPr>
                        <a:t>0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 dirty="0">
                          <a:effectLst/>
                        </a:rPr>
                        <a:t>2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09917903"/>
                  </a:ext>
                </a:extLst>
              </a:tr>
              <a:tr h="3532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>
                          <a:effectLst/>
                        </a:rPr>
                        <a:t>7°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 dirty="0">
                          <a:effectLst/>
                        </a:rPr>
                        <a:t>35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>
                          <a:effectLst/>
                        </a:rPr>
                        <a:t>1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 dirty="0">
                          <a:effectLst/>
                        </a:rPr>
                        <a:t>2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9204153"/>
                  </a:ext>
                </a:extLst>
              </a:tr>
              <a:tr h="33547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>
                          <a:effectLst/>
                        </a:rPr>
                        <a:t>8°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>
                          <a:effectLst/>
                        </a:rPr>
                        <a:t>31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>
                          <a:effectLst/>
                        </a:rPr>
                        <a:t>0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 dirty="0">
                          <a:effectLst/>
                        </a:rPr>
                        <a:t>2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8957169"/>
                  </a:ext>
                </a:extLst>
              </a:tr>
              <a:tr h="33547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>
                          <a:effectLst/>
                        </a:rPr>
                        <a:t>317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>
                          <a:effectLst/>
                        </a:rPr>
                        <a:t>5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800" u="none" strike="noStrike" dirty="0">
                          <a:effectLst/>
                        </a:rPr>
                        <a:t>21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5584522"/>
                  </a:ext>
                </a:extLst>
              </a:tr>
            </a:tbl>
          </a:graphicData>
        </a:graphic>
      </p:graphicFrame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C25159-6714-339F-761F-B536801072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L" dirty="0"/>
              <a:t>MATRÍCULA:      317</a:t>
            </a:r>
          </a:p>
          <a:p>
            <a:r>
              <a:rPr lang="es-CL" dirty="0"/>
              <a:t>REPROBADOS: 1,5 %</a:t>
            </a:r>
          </a:p>
          <a:p>
            <a:r>
              <a:rPr lang="es-CL" dirty="0"/>
              <a:t>APROBADOS:    98,5%</a:t>
            </a:r>
          </a:p>
          <a:p>
            <a:r>
              <a:rPr lang="es-CL" dirty="0"/>
              <a:t>DESERCIÓN:     6%</a:t>
            </a:r>
          </a:p>
          <a:p>
            <a:endParaRPr lang="es-CL" dirty="0"/>
          </a:p>
        </p:txBody>
      </p:sp>
      <p:pic>
        <p:nvPicPr>
          <p:cNvPr id="6" name="Marcador de contenido 6">
            <a:extLst>
              <a:ext uri="{FF2B5EF4-FFF2-40B4-BE49-F238E27FC236}">
                <a16:creationId xmlns:a16="http://schemas.microsoft.com/office/drawing/2014/main" id="{77FCE396-5460-2679-E80D-8DB3500C8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353" y="5475877"/>
            <a:ext cx="1312847" cy="119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1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DBE04E-7147-47F3-8E6B-DCD581CB40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RESULTADOS DIA 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8D4592-5B0D-47BE-AE95-34DFF71D23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/>
              <a:t> </a:t>
            </a:r>
            <a:r>
              <a:rPr lang="es-MX" sz="3600" dirty="0"/>
              <a:t>DIAGNÓSTICO INTEGRAL DEL APRENDIZAJE</a:t>
            </a:r>
          </a:p>
          <a:p>
            <a:r>
              <a:rPr lang="es-MX" sz="3600" dirty="0"/>
              <a:t>EVALUACIÓN DE CIERRE</a:t>
            </a:r>
            <a:endParaRPr lang="es-CL" sz="3600" dirty="0"/>
          </a:p>
        </p:txBody>
      </p:sp>
      <p:pic>
        <p:nvPicPr>
          <p:cNvPr id="4" name="Marcador de contenido 6">
            <a:extLst>
              <a:ext uri="{FF2B5EF4-FFF2-40B4-BE49-F238E27FC236}">
                <a16:creationId xmlns:a16="http://schemas.microsoft.com/office/drawing/2014/main" id="{1635F01A-34D2-BB4F-233E-EF2C93D0C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75" y="213952"/>
            <a:ext cx="1527854" cy="13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27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ABBAF-E401-D682-6097-8048DDE6EE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197" t="50000" r="16964" b="11849"/>
          <a:stretch>
            <a:fillRect/>
          </a:stretch>
        </p:blipFill>
        <p:spPr>
          <a:xfrm>
            <a:off x="1133772" y="1820862"/>
            <a:ext cx="10485382" cy="43513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6EFAAA-EEFA-4AB1-BEAF-998E3602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72" y="389274"/>
            <a:ext cx="10485382" cy="1842297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>
                <a:solidFill>
                  <a:srgbClr val="0070C0"/>
                </a:solidFill>
              </a:rPr>
              <a:t>Resultados en la Evaluación de Cierre respecto del Monitoreo Intermedio Matemática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A21E57-8CB8-4044-A7BF-EAA9C6FCF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28518" cy="4351338"/>
          </a:xfrm>
        </p:spPr>
        <p:txBody>
          <a:bodyPr/>
          <a:lstStyle/>
          <a:p>
            <a:endParaRPr lang="es-MX" dirty="0"/>
          </a:p>
          <a:p>
            <a:endParaRPr lang="es-CL" dirty="0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9DAF5956-7572-49AF-8BE7-4C9630591132}"/>
              </a:ext>
            </a:extLst>
          </p:cNvPr>
          <p:cNvSpPr/>
          <p:nvPr/>
        </p:nvSpPr>
        <p:spPr>
          <a:xfrm>
            <a:off x="7219950" y="3663412"/>
            <a:ext cx="342391" cy="821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9C7616A1-A60E-4F22-A203-D84D39A20A92}"/>
              </a:ext>
            </a:extLst>
          </p:cNvPr>
          <p:cNvSpPr/>
          <p:nvPr/>
        </p:nvSpPr>
        <p:spPr>
          <a:xfrm rot="19246013">
            <a:off x="8139859" y="3645733"/>
            <a:ext cx="249340" cy="8564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4EC004A-2069-4F92-A0FB-F560211C0952}"/>
              </a:ext>
            </a:extLst>
          </p:cNvPr>
          <p:cNvSpPr txBox="1"/>
          <p:nvPr/>
        </p:nvSpPr>
        <p:spPr>
          <a:xfrm>
            <a:off x="4880635" y="2637843"/>
            <a:ext cx="337412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Segundo  y Tercero básico son los cursos con MAYOR porcentaje de estudiantes que avanza a otro nivel de logro.</a:t>
            </a:r>
            <a:endParaRPr lang="es-CL" dirty="0"/>
          </a:p>
        </p:txBody>
      </p:sp>
      <p:pic>
        <p:nvPicPr>
          <p:cNvPr id="4" name="Marcador de contenido 6">
            <a:extLst>
              <a:ext uri="{FF2B5EF4-FFF2-40B4-BE49-F238E27FC236}">
                <a16:creationId xmlns:a16="http://schemas.microsoft.com/office/drawing/2014/main" id="{6EE2648B-8C87-2862-86CD-4083884D4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228" y="5788226"/>
            <a:ext cx="846394" cy="76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76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0A1982E-7E46-BB03-C108-6CE5C6CF3E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732" t="46471" r="16965" b="17395"/>
          <a:stretch>
            <a:fillRect/>
          </a:stretch>
        </p:blipFill>
        <p:spPr>
          <a:xfrm>
            <a:off x="1287919" y="2189531"/>
            <a:ext cx="9282110" cy="368882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6EFAAA-EEFA-4AB1-BEAF-998E3602A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/>
              <a:t>Resultados en la Evaluación de Cierre respecto del Monitoreo Intermedio lenguaje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A21E57-8CB8-4044-A7BF-EAA9C6FCF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28518" cy="4351338"/>
          </a:xfrm>
        </p:spPr>
        <p:txBody>
          <a:bodyPr/>
          <a:lstStyle/>
          <a:p>
            <a:endParaRPr lang="es-MX" dirty="0"/>
          </a:p>
          <a:p>
            <a:endParaRPr lang="es-CL" dirty="0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9DAF5956-7572-49AF-8BE7-4C9630591132}"/>
              </a:ext>
            </a:extLst>
          </p:cNvPr>
          <p:cNvSpPr/>
          <p:nvPr/>
        </p:nvSpPr>
        <p:spPr>
          <a:xfrm rot="3420622">
            <a:off x="3727267" y="2696787"/>
            <a:ext cx="441240" cy="1989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9C7616A1-A60E-4F22-A203-D84D39A20A92}"/>
              </a:ext>
            </a:extLst>
          </p:cNvPr>
          <p:cNvSpPr/>
          <p:nvPr/>
        </p:nvSpPr>
        <p:spPr>
          <a:xfrm rot="3013674">
            <a:off x="4582494" y="3685236"/>
            <a:ext cx="342391" cy="821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4EC004A-2069-4F92-A0FB-F560211C0952}"/>
              </a:ext>
            </a:extLst>
          </p:cNvPr>
          <p:cNvSpPr txBox="1"/>
          <p:nvPr/>
        </p:nvSpPr>
        <p:spPr>
          <a:xfrm>
            <a:off x="5001576" y="2702120"/>
            <a:ext cx="337412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Cuarto  y Séptimo básico son los cursos con MAYOR porcentaje de estudiantes que avanza a otro nivel de logro.</a:t>
            </a:r>
            <a:endParaRPr lang="es-CL" dirty="0"/>
          </a:p>
        </p:txBody>
      </p:sp>
      <p:pic>
        <p:nvPicPr>
          <p:cNvPr id="5" name="Marcador de contenido 6">
            <a:extLst>
              <a:ext uri="{FF2B5EF4-FFF2-40B4-BE49-F238E27FC236}">
                <a16:creationId xmlns:a16="http://schemas.microsoft.com/office/drawing/2014/main" id="{3B6C12C5-7D52-DC51-9FCB-937735561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489" y="5359344"/>
            <a:ext cx="973183" cy="88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77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2BD47F-5B37-49B3-BE94-B5891163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36" y="2174196"/>
            <a:ext cx="10515600" cy="1500187"/>
          </a:xfrm>
          <a:noFill/>
        </p:spPr>
        <p:txBody>
          <a:bodyPr/>
          <a:lstStyle/>
          <a:p>
            <a:pPr algn="ctr"/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RESULTADOS SIMCE</a:t>
            </a:r>
            <a:endParaRPr lang="es-C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445D43-7BCD-41EE-9A3A-D86272F6B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90749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s-CL" sz="5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4" name="Marcador de contenido 6">
            <a:extLst>
              <a:ext uri="{FF2B5EF4-FFF2-40B4-BE49-F238E27FC236}">
                <a16:creationId xmlns:a16="http://schemas.microsoft.com/office/drawing/2014/main" id="{C4D8AA9E-C771-A611-0737-2518CC7C1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9" y="313212"/>
            <a:ext cx="1506584" cy="13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62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C337F8B-27D7-4034-40EC-AB2D7676B0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768" t="11433" r="45198" b="84888"/>
          <a:stretch>
            <a:fillRect/>
          </a:stretch>
        </p:blipFill>
        <p:spPr>
          <a:xfrm>
            <a:off x="1433496" y="319451"/>
            <a:ext cx="8883087" cy="172749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1FBA430-37A3-4EE5-AC00-F3848FC589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768" t="17873" r="58576" b="79385"/>
          <a:stretch>
            <a:fillRect/>
          </a:stretch>
        </p:blipFill>
        <p:spPr>
          <a:xfrm>
            <a:off x="1186576" y="3611880"/>
            <a:ext cx="8883087" cy="84978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4EE30CC-7AA9-CFCC-26E0-943923F911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106" t="17873" r="23940" b="79401"/>
          <a:stretch>
            <a:fillRect/>
          </a:stretch>
        </p:blipFill>
        <p:spPr>
          <a:xfrm>
            <a:off x="1186576" y="4708028"/>
            <a:ext cx="9325005" cy="15706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F836B9D-2473-70AD-0FC1-397E688938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768" t="15483" r="58796" b="82718"/>
          <a:stretch>
            <a:fillRect/>
          </a:stretch>
        </p:blipFill>
        <p:spPr>
          <a:xfrm>
            <a:off x="1624404" y="1823848"/>
            <a:ext cx="8294147" cy="8497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A88CA1C-9850-A6C5-9270-3DEFE173D1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286" t="15540" r="42503" b="82718"/>
          <a:stretch>
            <a:fillRect/>
          </a:stretch>
        </p:blipFill>
        <p:spPr>
          <a:xfrm>
            <a:off x="3065928" y="2769657"/>
            <a:ext cx="4625789" cy="95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13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69566D5-DEA2-EF78-5013-A1A33088DC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94" t="25485" r="6206"/>
          <a:stretch>
            <a:fillRect/>
          </a:stretch>
        </p:blipFill>
        <p:spPr>
          <a:xfrm>
            <a:off x="875337" y="1349622"/>
            <a:ext cx="8961121" cy="48736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467947E-D6C6-410F-A77E-2A0CD7CB3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10308771" cy="1485900"/>
          </a:xfrm>
        </p:spPr>
        <p:txBody>
          <a:bodyPr>
            <a:normAutofit/>
          </a:bodyPr>
          <a:lstStyle/>
          <a:p>
            <a:r>
              <a:rPr lang="es-MX" dirty="0"/>
              <a:t>LENGUAJE Y COMUNICACIÓN: LECTURA 8° </a:t>
            </a:r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C2098DC-B44B-4B6F-B396-3CBAD9F7AD0D}"/>
              </a:ext>
            </a:extLst>
          </p:cNvPr>
          <p:cNvSpPr/>
          <p:nvPr/>
        </p:nvSpPr>
        <p:spPr>
          <a:xfrm>
            <a:off x="8930936" y="1825625"/>
            <a:ext cx="905522" cy="32225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7567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67947E-D6C6-410F-A77E-2A0CD7CB3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10265229" cy="1485900"/>
          </a:xfrm>
        </p:spPr>
        <p:txBody>
          <a:bodyPr>
            <a:normAutofit/>
          </a:bodyPr>
          <a:lstStyle/>
          <a:p>
            <a:r>
              <a:rPr lang="es-MX" dirty="0"/>
              <a:t>LENGUAJE Y COMUNICACIÓN: LECTURA 8° </a:t>
            </a:r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72E5C27-5FD8-A67F-9ECB-C217CCB7E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0105" t="80484" r="5379" b="-742"/>
          <a:stretch>
            <a:fillRect/>
          </a:stretch>
        </p:blipFill>
        <p:spPr>
          <a:xfrm>
            <a:off x="1219200" y="2390680"/>
            <a:ext cx="9976821" cy="351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7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A023A69E-CE0F-42F1-97F0-3DF482304040}"/>
              </a:ext>
            </a:extLst>
          </p:cNvPr>
          <p:cNvSpPr txBox="1"/>
          <p:nvPr/>
        </p:nvSpPr>
        <p:spPr>
          <a:xfrm>
            <a:off x="1161872" y="955346"/>
            <a:ext cx="96181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</a:rPr>
              <a:t>“ </a:t>
            </a:r>
            <a:r>
              <a:rPr lang="es-ES" sz="4000" dirty="0">
                <a:solidFill>
                  <a:srgbClr val="00B0F0"/>
                </a:solidFill>
              </a:rPr>
              <a:t>Con Jesús somos peregrinos de la esperanza ”</a:t>
            </a:r>
            <a:endParaRPr lang="es-CL" dirty="0">
              <a:solidFill>
                <a:srgbClr val="00B0F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05B65D1-C0B5-D16F-62F3-B9352B9C3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94" t="38936" r="23399" b="6880"/>
          <a:stretch/>
        </p:blipFill>
        <p:spPr>
          <a:xfrm>
            <a:off x="3729518" y="2486347"/>
            <a:ext cx="3914455" cy="3509514"/>
          </a:xfrm>
          <a:prstGeom prst="rect">
            <a:avLst/>
          </a:prstGeom>
        </p:spPr>
      </p:pic>
      <p:pic>
        <p:nvPicPr>
          <p:cNvPr id="2" name="Marcador de contenido 6">
            <a:extLst>
              <a:ext uri="{FF2B5EF4-FFF2-40B4-BE49-F238E27FC236}">
                <a16:creationId xmlns:a16="http://schemas.microsoft.com/office/drawing/2014/main" id="{8E75B6F7-204E-6A16-2590-45B364277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270" y="5093051"/>
            <a:ext cx="1517469" cy="137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2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6971F01-FBA6-43FB-9204-8800EAF37A4B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Los Estándares </a:t>
            </a:r>
            <a:r>
              <a:rPr lang="en-US" sz="1700" b="1"/>
              <a:t>de Aprendizaje son referentes que describen lo que los estudiantes deben saber y poder hacer para demostrar, en las evaluaciones Simce, determinados niveles de logro de los Objetivos de Aprendizaje estipulados en el currículum vigente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0B054B-640B-7EB5-A2E0-FCF747D862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30" t="33161" r="6076" b="17167"/>
          <a:stretch>
            <a:fillRect/>
          </a:stretch>
        </p:blipFill>
        <p:spPr>
          <a:xfrm>
            <a:off x="64008" y="318326"/>
            <a:ext cx="11097987" cy="608247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18FC6E1-871C-F00A-E50E-D5E190AA6D58}"/>
              </a:ext>
            </a:extLst>
          </p:cNvPr>
          <p:cNvSpPr txBox="1"/>
          <p:nvPr/>
        </p:nvSpPr>
        <p:spPr>
          <a:xfrm>
            <a:off x="9503229" y="11974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LECTURA 8°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39379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67947E-D6C6-410F-A77E-2A0CD7CB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SIMCE : MATEMÁTICA  </a:t>
            </a:r>
            <a:endParaRPr lang="es-CL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48BF2C06-FD4E-C6EE-A851-D1D24AF25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C2098DC-B44B-4B6F-B396-3CBAD9F7AD0D}"/>
              </a:ext>
            </a:extLst>
          </p:cNvPr>
          <p:cNvSpPr/>
          <p:nvPr/>
        </p:nvSpPr>
        <p:spPr>
          <a:xfrm>
            <a:off x="9697348" y="3086449"/>
            <a:ext cx="905522" cy="32225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D11A13-8C79-2E13-EDE5-979D993CBF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267" t="10336" r="6161" b="12016"/>
          <a:stretch>
            <a:fillRect/>
          </a:stretch>
        </p:blipFill>
        <p:spPr>
          <a:xfrm>
            <a:off x="304799" y="130627"/>
            <a:ext cx="11484430" cy="6477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CF80E57-A188-D555-4591-EF051A870AAE}"/>
              </a:ext>
            </a:extLst>
          </p:cNvPr>
          <p:cNvSpPr txBox="1"/>
          <p:nvPr/>
        </p:nvSpPr>
        <p:spPr>
          <a:xfrm>
            <a:off x="8316686" y="365125"/>
            <a:ext cx="32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MATEMÁTICA 8°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2597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D306DD5-7C79-B775-3828-3839110E18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47" t="11009" r="4107" b="15042"/>
          <a:stretch>
            <a:fillRect/>
          </a:stretch>
        </p:blipFill>
        <p:spPr>
          <a:xfrm>
            <a:off x="544285" y="315685"/>
            <a:ext cx="11157858" cy="598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1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9F03CF3-2871-5D6A-9F84-0510CFAF82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644" t="10505" r="5089" b="5798"/>
          <a:stretch>
            <a:fillRect/>
          </a:stretch>
        </p:blipFill>
        <p:spPr>
          <a:xfrm>
            <a:off x="576943" y="250371"/>
            <a:ext cx="11049000" cy="595448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33AC24B-F9D4-CC62-E671-8E13515E8D61}"/>
              </a:ext>
            </a:extLst>
          </p:cNvPr>
          <p:cNvSpPr txBox="1"/>
          <p:nvPr/>
        </p:nvSpPr>
        <p:spPr>
          <a:xfrm>
            <a:off x="7565571" y="250371"/>
            <a:ext cx="404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LENGUAJE Y COMUNICACIÓN 4°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87323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E4B113-3F15-67C1-BCA8-30F1C4599C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89" t="10504" r="5089" b="15546"/>
          <a:stretch>
            <a:fillRect/>
          </a:stretch>
        </p:blipFill>
        <p:spPr>
          <a:xfrm>
            <a:off x="402772" y="217713"/>
            <a:ext cx="11495314" cy="61504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ABF6571-0C32-E5CD-187C-B082BB06897C}"/>
              </a:ext>
            </a:extLst>
          </p:cNvPr>
          <p:cNvSpPr txBox="1"/>
          <p:nvPr/>
        </p:nvSpPr>
        <p:spPr>
          <a:xfrm>
            <a:off x="7565571" y="250371"/>
            <a:ext cx="404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LENGUAJE Y COMUNICACIÓN 4° </a:t>
            </a:r>
            <a:endParaRPr lang="es-CL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60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71F733F-573D-33B5-B16F-0A0EE20FDE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644" t="11008" r="5446" b="12521"/>
          <a:stretch>
            <a:fillRect/>
          </a:stretch>
        </p:blipFill>
        <p:spPr>
          <a:xfrm>
            <a:off x="206827" y="185056"/>
            <a:ext cx="11605607" cy="629194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6166649-659C-F277-13D3-99FD610865B4}"/>
              </a:ext>
            </a:extLst>
          </p:cNvPr>
          <p:cNvSpPr txBox="1"/>
          <p:nvPr/>
        </p:nvSpPr>
        <p:spPr>
          <a:xfrm>
            <a:off x="7467600" y="315686"/>
            <a:ext cx="433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MATEMÁTICA 4° BÁSICO </a:t>
            </a:r>
            <a:endParaRPr lang="es-CL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37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FF9678D-C635-D472-C5EC-8A0FE44689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643" t="10168" r="3750"/>
          <a:stretch>
            <a:fillRect/>
          </a:stretch>
        </p:blipFill>
        <p:spPr>
          <a:xfrm>
            <a:off x="244928" y="119743"/>
            <a:ext cx="11702143" cy="6477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B0F41F2-D26B-AB00-F5CA-334B5CE7F67D}"/>
              </a:ext>
            </a:extLst>
          </p:cNvPr>
          <p:cNvSpPr txBox="1"/>
          <p:nvPr/>
        </p:nvSpPr>
        <p:spPr>
          <a:xfrm>
            <a:off x="8665029" y="228600"/>
            <a:ext cx="32820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MATEMÁTICA 4° </a:t>
            </a:r>
            <a:endParaRPr lang="es-CL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39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2BD47F-5B37-49B3-BE94-B5891163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2963069"/>
            <a:ext cx="10515600" cy="931862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RECURSOS E INVERSIONES  </a:t>
            </a:r>
            <a:endParaRPr lang="es-C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445D43-7BCD-41EE-9A3A-D86272F6B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853623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</a:rPr>
              <a:t>Subvención anual de mantenimiento :   </a:t>
            </a:r>
          </a:p>
          <a:p>
            <a:pPr algn="ctr"/>
            <a:r>
              <a:rPr lang="es-MX" sz="3600" b="1" dirty="0">
                <a:solidFill>
                  <a:schemeClr val="bg1"/>
                </a:solidFill>
              </a:rPr>
              <a:t>$ 4.600.813 </a:t>
            </a:r>
            <a:endParaRPr lang="es-CL" sz="3600" b="1" dirty="0">
              <a:solidFill>
                <a:schemeClr val="bg1"/>
              </a:solidFill>
            </a:endParaRPr>
          </a:p>
        </p:txBody>
      </p:sp>
      <p:pic>
        <p:nvPicPr>
          <p:cNvPr id="4" name="Marcador de contenido 6">
            <a:extLst>
              <a:ext uri="{FF2B5EF4-FFF2-40B4-BE49-F238E27FC236}">
                <a16:creationId xmlns:a16="http://schemas.microsoft.com/office/drawing/2014/main" id="{9E1AB25B-4220-6224-D390-B755F6193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79" y="359229"/>
            <a:ext cx="2003615" cy="18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04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2BD47F-5B37-49B3-BE94-B5891163B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PLAN DE MEJORAMIENTO EDUCATIVO</a:t>
            </a:r>
            <a:endParaRPr lang="es-C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Marcador de contenido 6">
            <a:extLst>
              <a:ext uri="{FF2B5EF4-FFF2-40B4-BE49-F238E27FC236}">
                <a16:creationId xmlns:a16="http://schemas.microsoft.com/office/drawing/2014/main" id="{D9F8D653-5704-37E1-448E-880EEE486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32" y="550149"/>
            <a:ext cx="1769195" cy="160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49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DA0F97C-B99E-D057-9E4C-A185E79A7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671768"/>
              </p:ext>
            </p:extLst>
          </p:nvPr>
        </p:nvGraphicFramePr>
        <p:xfrm>
          <a:off x="1951876" y="1734391"/>
          <a:ext cx="8049353" cy="3704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3875">
                  <a:extLst>
                    <a:ext uri="{9D8B030D-6E8A-4147-A177-3AD203B41FA5}">
                      <a16:colId xmlns:a16="http://schemas.microsoft.com/office/drawing/2014/main" val="1579743968"/>
                    </a:ext>
                  </a:extLst>
                </a:gridCol>
                <a:gridCol w="6755478">
                  <a:extLst>
                    <a:ext uri="{9D8B030D-6E8A-4147-A177-3AD203B41FA5}">
                      <a16:colId xmlns:a16="http://schemas.microsoft.com/office/drawing/2014/main" val="2770131486"/>
                    </a:ext>
                  </a:extLst>
                </a:gridCol>
              </a:tblGrid>
              <a:tr h="443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 dirty="0">
                          <a:effectLst/>
                        </a:rPr>
                        <a:t> AREA</a:t>
                      </a:r>
                      <a:endParaRPr lang="es-CL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 dirty="0">
                          <a:effectLst/>
                        </a:rPr>
                        <a:t>ACCION</a:t>
                      </a:r>
                      <a:endParaRPr lang="es-CL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9394818"/>
                  </a:ext>
                </a:extLst>
              </a:tr>
              <a:tr h="44961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 dirty="0">
                          <a:effectLst/>
                        </a:rPr>
                        <a:t>GESTION PEDAGÓGICA</a:t>
                      </a:r>
                      <a:endParaRPr lang="es-CL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67046"/>
                  </a:ext>
                </a:extLst>
              </a:tr>
              <a:tr h="468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1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Pauta de acompañamiento en aula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0102350"/>
                  </a:ext>
                </a:extLst>
              </a:tr>
              <a:tr h="449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2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Reforzamiento en matemática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8451319"/>
                  </a:ext>
                </a:extLst>
              </a:tr>
              <a:tr h="544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3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Inteligencia artificial al servicio de la planificación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4613337"/>
                  </a:ext>
                </a:extLst>
              </a:tr>
              <a:tr h="449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4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Apoyo psicopedagógico 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8722685"/>
                  </a:ext>
                </a:extLst>
              </a:tr>
              <a:tr h="449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5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Monitoreo de usos de espacios educativos 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0912969"/>
                  </a:ext>
                </a:extLst>
              </a:tr>
              <a:tr h="449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6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 dirty="0">
                          <a:effectLst/>
                        </a:rPr>
                        <a:t>Salidas pedagógicas </a:t>
                      </a:r>
                      <a:endParaRPr lang="es-CL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7099730"/>
                  </a:ext>
                </a:extLst>
              </a:tr>
            </a:tbl>
          </a:graphicData>
        </a:graphic>
      </p:graphicFrame>
      <p:pic>
        <p:nvPicPr>
          <p:cNvPr id="4" name="Marcador de contenido 6">
            <a:extLst>
              <a:ext uri="{FF2B5EF4-FFF2-40B4-BE49-F238E27FC236}">
                <a16:creationId xmlns:a16="http://schemas.microsoft.com/office/drawing/2014/main" id="{DC797121-628D-8CC5-1BA3-041A01C4D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315" y="5043646"/>
            <a:ext cx="1515857" cy="1375363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10A736FA-53BD-B013-9AD1-E5D715470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48591"/>
          </a:xfrm>
        </p:spPr>
        <p:txBody>
          <a:bodyPr/>
          <a:lstStyle/>
          <a:p>
            <a:r>
              <a:rPr lang="es-CL" dirty="0"/>
              <a:t>PME 2025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0C94F73-B369-D02E-E0A0-229FC4548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686" y="1638300"/>
            <a:ext cx="9601200" cy="3581400"/>
          </a:xfr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2402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378522"/>
            <a:ext cx="8229600" cy="879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0" tIns="200025" rIns="0" bIns="0" rtlCol="0" anchor="ctr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1575"/>
              </a:spcBef>
            </a:pPr>
            <a:r>
              <a:rPr b="1" u="sng" spc="-5" dirty="0">
                <a:latin typeface="Calibri"/>
                <a:cs typeface="Calibri"/>
              </a:rPr>
              <a:t>VISIÓN</a:t>
            </a:r>
            <a:endParaRPr b="1" u="sng" dirty="0">
              <a:latin typeface="Calibri"/>
              <a:cs typeface="Calibri"/>
            </a:endParaRPr>
          </a:p>
        </p:txBody>
      </p:sp>
      <p:pic>
        <p:nvPicPr>
          <p:cNvPr id="3" name="Marcador de contenido 6">
            <a:extLst>
              <a:ext uri="{FF2B5EF4-FFF2-40B4-BE49-F238E27FC236}">
                <a16:creationId xmlns:a16="http://schemas.microsoft.com/office/drawing/2014/main" id="{A855FFA5-9428-20DF-1678-A0F678C13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0800" y="5213766"/>
            <a:ext cx="1395004" cy="126571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724347" y="2131764"/>
            <a:ext cx="8136253" cy="3558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 marR="3665854" algn="just">
              <a:lnSpc>
                <a:spcPct val="120000"/>
              </a:lnSpc>
              <a:spcBef>
                <a:spcPts val="100"/>
              </a:spcBef>
            </a:pPr>
            <a:r>
              <a:rPr sz="2400" i="1" spc="-5" dirty="0">
                <a:cs typeface="Century Gothic"/>
              </a:rPr>
              <a:t>“Una institución </a:t>
            </a:r>
            <a:r>
              <a:rPr sz="2400" i="1" dirty="0">
                <a:cs typeface="Century Gothic"/>
              </a:rPr>
              <a:t>educativa </a:t>
            </a:r>
            <a:r>
              <a:rPr sz="2400" i="1" spc="-5" dirty="0">
                <a:cs typeface="Century Gothic"/>
              </a:rPr>
              <a:t>que  </a:t>
            </a:r>
            <a:r>
              <a:rPr sz="2400" i="1" dirty="0">
                <a:cs typeface="Century Gothic"/>
              </a:rPr>
              <a:t>cultiva el </a:t>
            </a:r>
            <a:r>
              <a:rPr sz="2400" i="1" spc="-5" dirty="0">
                <a:cs typeface="Century Gothic"/>
              </a:rPr>
              <a:t>amor para </a:t>
            </a:r>
            <a:r>
              <a:rPr sz="2400" i="1" dirty="0">
                <a:cs typeface="Century Gothic"/>
              </a:rPr>
              <a:t>servir en la  </a:t>
            </a:r>
            <a:r>
              <a:rPr sz="2400" i="1" spc="-5" dirty="0">
                <a:cs typeface="Century Gothic"/>
              </a:rPr>
              <a:t>comunidad </a:t>
            </a:r>
            <a:r>
              <a:rPr sz="2400" i="1" dirty="0">
                <a:cs typeface="Century Gothic"/>
              </a:rPr>
              <a:t>escolar y la </a:t>
            </a:r>
            <a:r>
              <a:rPr sz="2400" i="1" spc="-5" dirty="0">
                <a:cs typeface="Century Gothic"/>
              </a:rPr>
              <a:t>sociedad,  </a:t>
            </a:r>
            <a:r>
              <a:rPr sz="2400" i="1" dirty="0">
                <a:cs typeface="Century Gothic"/>
              </a:rPr>
              <a:t>integrando los valores de </a:t>
            </a:r>
            <a:r>
              <a:rPr sz="2400" i="1" spc="-5" dirty="0">
                <a:cs typeface="Century Gothic"/>
              </a:rPr>
              <a:t>la  misericordia, </a:t>
            </a:r>
            <a:r>
              <a:rPr sz="2400" i="1" dirty="0">
                <a:cs typeface="Century Gothic"/>
              </a:rPr>
              <a:t>la </a:t>
            </a:r>
            <a:r>
              <a:rPr sz="2400" i="1" dirty="0" err="1">
                <a:cs typeface="Century Gothic"/>
              </a:rPr>
              <a:t>ternura</a:t>
            </a:r>
            <a:r>
              <a:rPr sz="2400" i="1" spc="-90" dirty="0">
                <a:cs typeface="Century Gothic"/>
              </a:rPr>
              <a:t> </a:t>
            </a:r>
            <a:r>
              <a:rPr sz="2400" i="1" dirty="0">
                <a:cs typeface="Century Gothic"/>
              </a:rPr>
              <a:t>y</a:t>
            </a:r>
            <a:r>
              <a:rPr lang="es-ES" sz="2400" i="1" dirty="0">
                <a:cs typeface="Century Gothic"/>
              </a:rPr>
              <a:t> </a:t>
            </a:r>
            <a:r>
              <a:rPr sz="2400" i="1" dirty="0">
                <a:cs typeface="Century Gothic"/>
              </a:rPr>
              <a:t>la compasión,</a:t>
            </a:r>
            <a:r>
              <a:rPr sz="2400" i="1" spc="-95" dirty="0">
                <a:cs typeface="Century Gothic"/>
              </a:rPr>
              <a:t> </a:t>
            </a:r>
            <a:r>
              <a:rPr sz="2400" i="1" dirty="0">
                <a:cs typeface="Century Gothic"/>
              </a:rPr>
              <a:t>comprometida  con una </a:t>
            </a:r>
            <a:r>
              <a:rPr sz="2400" i="1" spc="-5" dirty="0">
                <a:cs typeface="Century Gothic"/>
              </a:rPr>
              <a:t>propuesta </a:t>
            </a:r>
            <a:r>
              <a:rPr sz="2400" i="1" dirty="0">
                <a:cs typeface="Century Gothic"/>
              </a:rPr>
              <a:t>educativa  de calidad </a:t>
            </a:r>
            <a:r>
              <a:rPr sz="2400" i="1" spc="-5" dirty="0">
                <a:cs typeface="Century Gothic"/>
              </a:rPr>
              <a:t>para </a:t>
            </a:r>
            <a:r>
              <a:rPr sz="2400" i="1" dirty="0">
                <a:cs typeface="Century Gothic"/>
              </a:rPr>
              <a:t>sus</a:t>
            </a:r>
            <a:r>
              <a:rPr sz="2400" i="1" spc="-120" dirty="0">
                <a:cs typeface="Century Gothic"/>
              </a:rPr>
              <a:t> </a:t>
            </a:r>
            <a:r>
              <a:rPr sz="2400" i="1" dirty="0">
                <a:cs typeface="Century Gothic"/>
              </a:rPr>
              <a:t>alumnos”.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93557F-1DAD-112E-5733-AB0F990442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53" t="25770" r="36040" b="8400"/>
          <a:stretch/>
        </p:blipFill>
        <p:spPr>
          <a:xfrm>
            <a:off x="6788403" y="1426398"/>
            <a:ext cx="3195263" cy="426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1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C9974-B33D-4CEF-9BE7-B95E1423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PME 2025</a:t>
            </a:r>
            <a:endParaRPr lang="es-CL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180DEEA-C690-1955-E4BB-384F7277AD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40763"/>
              </p:ext>
            </p:extLst>
          </p:nvPr>
        </p:nvGraphicFramePr>
        <p:xfrm>
          <a:off x="1992087" y="1458686"/>
          <a:ext cx="7859484" cy="4016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3354">
                  <a:extLst>
                    <a:ext uri="{9D8B030D-6E8A-4147-A177-3AD203B41FA5}">
                      <a16:colId xmlns:a16="http://schemas.microsoft.com/office/drawing/2014/main" val="2788602753"/>
                    </a:ext>
                  </a:extLst>
                </a:gridCol>
                <a:gridCol w="6596130">
                  <a:extLst>
                    <a:ext uri="{9D8B030D-6E8A-4147-A177-3AD203B41FA5}">
                      <a16:colId xmlns:a16="http://schemas.microsoft.com/office/drawing/2014/main" val="3304070208"/>
                    </a:ext>
                  </a:extLst>
                </a:gridCol>
              </a:tblGrid>
              <a:tr h="443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AREA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 dirty="0">
                          <a:effectLst/>
                        </a:rPr>
                        <a:t>ACCION</a:t>
                      </a:r>
                      <a:endParaRPr lang="es-CL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4450728"/>
                  </a:ext>
                </a:extLst>
              </a:tr>
              <a:tr h="5060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kern="100">
                          <a:effectLst/>
                        </a:rPr>
                        <a:t>CONVIVENCIA ESCOLAR </a:t>
                      </a:r>
                      <a:endParaRPr lang="es-CL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421926"/>
                  </a:ext>
                </a:extLst>
              </a:tr>
              <a:tr h="506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kern="100">
                          <a:effectLst/>
                        </a:rPr>
                        <a:t>7</a:t>
                      </a:r>
                      <a:endParaRPr lang="es-CL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kern="100">
                          <a:effectLst/>
                        </a:rPr>
                        <a:t>Trabajo colaborativo</a:t>
                      </a:r>
                      <a:endParaRPr lang="es-CL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2545371"/>
                  </a:ext>
                </a:extLst>
              </a:tr>
              <a:tr h="506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kern="100">
                          <a:effectLst/>
                        </a:rPr>
                        <a:t>8</a:t>
                      </a:r>
                      <a:endParaRPr lang="es-CL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kern="100">
                          <a:effectLst/>
                        </a:rPr>
                        <a:t>Apoyo solidario</a:t>
                      </a:r>
                      <a:endParaRPr lang="es-CL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9335604"/>
                  </a:ext>
                </a:extLst>
              </a:tr>
              <a:tr h="537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kern="100">
                          <a:effectLst/>
                        </a:rPr>
                        <a:t>9</a:t>
                      </a:r>
                      <a:endParaRPr lang="es-CL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kern="100">
                          <a:effectLst/>
                        </a:rPr>
                        <a:t>Actividades de encuentro</a:t>
                      </a:r>
                      <a:endParaRPr lang="es-CL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7766398"/>
                  </a:ext>
                </a:extLst>
              </a:tr>
              <a:tr h="506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kern="100">
                          <a:effectLst/>
                        </a:rPr>
                        <a:t>10</a:t>
                      </a:r>
                      <a:endParaRPr lang="es-CL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kern="100">
                          <a:effectLst/>
                        </a:rPr>
                        <a:t>Talleres extraprogramáticos </a:t>
                      </a:r>
                      <a:endParaRPr lang="es-CL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7630743"/>
                  </a:ext>
                </a:extLst>
              </a:tr>
              <a:tr h="506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kern="100">
                          <a:effectLst/>
                        </a:rPr>
                        <a:t>11</a:t>
                      </a:r>
                      <a:endParaRPr lang="es-CL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kern="100">
                          <a:effectLst/>
                        </a:rPr>
                        <a:t>Seguridad escolar </a:t>
                      </a:r>
                      <a:endParaRPr lang="es-CL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010821"/>
                  </a:ext>
                </a:extLst>
              </a:tr>
              <a:tr h="506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kern="100">
                          <a:effectLst/>
                        </a:rPr>
                        <a:t>12</a:t>
                      </a:r>
                      <a:endParaRPr lang="es-CL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kern="100" dirty="0">
                          <a:effectLst/>
                        </a:rPr>
                        <a:t>Recreos amigables y compartidos </a:t>
                      </a:r>
                      <a:endParaRPr lang="es-CL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8818469"/>
                  </a:ext>
                </a:extLst>
              </a:tr>
            </a:tbl>
          </a:graphicData>
        </a:graphic>
      </p:graphicFrame>
      <p:pic>
        <p:nvPicPr>
          <p:cNvPr id="3" name="Marcador de contenido 6">
            <a:extLst>
              <a:ext uri="{FF2B5EF4-FFF2-40B4-BE49-F238E27FC236}">
                <a16:creationId xmlns:a16="http://schemas.microsoft.com/office/drawing/2014/main" id="{4DB31009-3E8A-FDA3-F51B-A95339D88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812" y="5034023"/>
            <a:ext cx="1134465" cy="10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92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2D723C6-D53D-3325-84D8-3AC551B34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704013"/>
              </p:ext>
            </p:extLst>
          </p:nvPr>
        </p:nvGraphicFramePr>
        <p:xfrm>
          <a:off x="1458687" y="1393371"/>
          <a:ext cx="8186056" cy="4441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5848">
                  <a:extLst>
                    <a:ext uri="{9D8B030D-6E8A-4147-A177-3AD203B41FA5}">
                      <a16:colId xmlns:a16="http://schemas.microsoft.com/office/drawing/2014/main" val="1251502919"/>
                    </a:ext>
                  </a:extLst>
                </a:gridCol>
                <a:gridCol w="6870208">
                  <a:extLst>
                    <a:ext uri="{9D8B030D-6E8A-4147-A177-3AD203B41FA5}">
                      <a16:colId xmlns:a16="http://schemas.microsoft.com/office/drawing/2014/main" val="3838063340"/>
                    </a:ext>
                  </a:extLst>
                </a:gridCol>
              </a:tblGrid>
              <a:tr h="612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AREA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 dirty="0">
                          <a:effectLst/>
                        </a:rPr>
                        <a:t>ACCION</a:t>
                      </a:r>
                      <a:endParaRPr lang="es-CL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8398974"/>
                  </a:ext>
                </a:extLst>
              </a:tr>
              <a:tr h="6124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GESTION DE RECURSOS  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028418"/>
                  </a:ext>
                </a:extLst>
              </a:tr>
              <a:tr h="637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13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Recursos Tecnológicos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1089678"/>
                  </a:ext>
                </a:extLst>
              </a:tr>
              <a:tr h="612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14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Recursos didácticos 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1443285"/>
                  </a:ext>
                </a:extLst>
              </a:tr>
              <a:tr h="741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 dirty="0">
                          <a:effectLst/>
                        </a:rPr>
                        <a:t>15</a:t>
                      </a:r>
                      <a:endParaRPr lang="es-CL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Presupuesto anual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2951735"/>
                  </a:ext>
                </a:extLst>
              </a:tr>
              <a:tr h="612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16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Plataforma Colegio interactivo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6925329"/>
                  </a:ext>
                </a:extLst>
              </a:tr>
              <a:tr h="612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17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 dirty="0">
                          <a:effectLst/>
                        </a:rPr>
                        <a:t>Contratación de personal </a:t>
                      </a:r>
                      <a:endParaRPr lang="es-CL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3326750"/>
                  </a:ext>
                </a:extLst>
              </a:tr>
            </a:tbl>
          </a:graphicData>
        </a:graphic>
      </p:graphicFrame>
      <p:pic>
        <p:nvPicPr>
          <p:cNvPr id="3" name="Marcador de contenido 6">
            <a:extLst>
              <a:ext uri="{FF2B5EF4-FFF2-40B4-BE49-F238E27FC236}">
                <a16:creationId xmlns:a16="http://schemas.microsoft.com/office/drawing/2014/main" id="{9E48DFC4-0180-9C1B-1679-6559C20EF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446" y="5049259"/>
            <a:ext cx="1213654" cy="1101169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2DA3E493-BF83-5030-F1EF-41A5AB4C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PME 2025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2FE5EBA-4633-7BF2-1AD1-722503144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72814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4B0F0-8FBC-9FE3-4B13-6C8306A9A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DE5D8FD-6E14-AB98-8864-9C66099AB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58321"/>
              </p:ext>
            </p:extLst>
          </p:nvPr>
        </p:nvGraphicFramePr>
        <p:xfrm>
          <a:off x="1415142" y="1578429"/>
          <a:ext cx="8251371" cy="4271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6347">
                  <a:extLst>
                    <a:ext uri="{9D8B030D-6E8A-4147-A177-3AD203B41FA5}">
                      <a16:colId xmlns:a16="http://schemas.microsoft.com/office/drawing/2014/main" val="2590363299"/>
                    </a:ext>
                  </a:extLst>
                </a:gridCol>
                <a:gridCol w="6925024">
                  <a:extLst>
                    <a:ext uri="{9D8B030D-6E8A-4147-A177-3AD203B41FA5}">
                      <a16:colId xmlns:a16="http://schemas.microsoft.com/office/drawing/2014/main" val="164360687"/>
                    </a:ext>
                  </a:extLst>
                </a:gridCol>
              </a:tblGrid>
              <a:tr h="530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 dirty="0">
                          <a:effectLst/>
                        </a:rPr>
                        <a:t>AREA</a:t>
                      </a:r>
                      <a:endParaRPr lang="es-CL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 dirty="0">
                          <a:effectLst/>
                        </a:rPr>
                        <a:t>ACCION</a:t>
                      </a:r>
                      <a:endParaRPr lang="es-CL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0423980"/>
                  </a:ext>
                </a:extLst>
              </a:tr>
              <a:tr h="53052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 dirty="0">
                          <a:effectLst/>
                        </a:rPr>
                        <a:t>LIDERAZGO</a:t>
                      </a:r>
                      <a:endParaRPr lang="es-CL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628958"/>
                  </a:ext>
                </a:extLst>
              </a:tr>
              <a:tr h="530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18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Gestión escolar 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2983499"/>
                  </a:ext>
                </a:extLst>
              </a:tr>
              <a:tr h="530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19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 dirty="0">
                          <a:effectLst/>
                        </a:rPr>
                        <a:t>Evaluación docente </a:t>
                      </a:r>
                      <a:endParaRPr lang="es-CL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3104761"/>
                  </a:ext>
                </a:extLst>
              </a:tr>
              <a:tr h="530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20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 dirty="0">
                          <a:effectLst/>
                        </a:rPr>
                        <a:t>Consejo de profesores </a:t>
                      </a:r>
                      <a:endParaRPr lang="es-CL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5382646"/>
                  </a:ext>
                </a:extLst>
              </a:tr>
              <a:tr h="1088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21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 dirty="0">
                          <a:effectLst/>
                        </a:rPr>
                        <a:t>Reuniones equipo de gestión para evaluación y aprobación de proyectos</a:t>
                      </a:r>
                      <a:endParaRPr lang="es-CL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496124"/>
                  </a:ext>
                </a:extLst>
              </a:tr>
              <a:tr h="530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>
                          <a:effectLst/>
                        </a:rPr>
                        <a:t>22</a:t>
                      </a:r>
                      <a:endParaRPr lang="es-CL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000" kern="100" dirty="0">
                          <a:effectLst/>
                        </a:rPr>
                        <a:t>Alianza escuela familia </a:t>
                      </a:r>
                      <a:endParaRPr lang="es-CL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0143149"/>
                  </a:ext>
                </a:extLst>
              </a:tr>
            </a:tbl>
          </a:graphicData>
        </a:graphic>
      </p:graphicFrame>
      <p:pic>
        <p:nvPicPr>
          <p:cNvPr id="4" name="Marcador de contenido 6">
            <a:extLst>
              <a:ext uri="{FF2B5EF4-FFF2-40B4-BE49-F238E27FC236}">
                <a16:creationId xmlns:a16="http://schemas.microsoft.com/office/drawing/2014/main" id="{F304464D-9C57-9EC4-99EB-1F102A918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045" y="5105400"/>
            <a:ext cx="1229435" cy="1115488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DB43CBEF-322E-125F-FD7A-CB4C48A7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PME 2025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73B4A3-FA9A-2ED9-C71A-B02F9A59C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8871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BC74D-A48A-453D-A703-F36CEDC92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5" y="500062"/>
            <a:ext cx="11509362" cy="1325563"/>
          </a:xfrm>
        </p:spPr>
        <p:txBody>
          <a:bodyPr/>
          <a:lstStyle/>
          <a:p>
            <a:r>
              <a:rPr lang="es-MX" dirty="0"/>
              <a:t> PME: NIVEL DE EJECUCIÓN DE LAS ACCIONES 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70C4D2-9A9D-4B4B-AE3D-AB89F8A4AB8D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s-MX" sz="3600" dirty="0"/>
              <a:t>Gestión Pedagógica       70%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MX" sz="3600" dirty="0"/>
              <a:t>Convivencia Escolar       94 %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MX" sz="3600" dirty="0"/>
              <a:t>Gestión de recursos      93 %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MX" sz="3600" dirty="0"/>
              <a:t>Liderazgo                         95 %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Marcador de contenido 6">
            <a:extLst>
              <a:ext uri="{FF2B5EF4-FFF2-40B4-BE49-F238E27FC236}">
                <a16:creationId xmlns:a16="http://schemas.microsoft.com/office/drawing/2014/main" id="{7D22F6B6-3D68-F7D7-4442-DB6557FAE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6818" y="5187121"/>
            <a:ext cx="1090954" cy="98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22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2BD47F-5B37-49B3-BE94-B5891163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005" y="1869440"/>
            <a:ext cx="10515600" cy="1859915"/>
          </a:xfrm>
          <a:noFill/>
        </p:spPr>
        <p:txBody>
          <a:bodyPr/>
          <a:lstStyle/>
          <a:p>
            <a:pPr algn="ctr"/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INSPECTORÍA </a:t>
            </a:r>
            <a:endParaRPr lang="es-C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Marcador de contenido 6">
            <a:extLst>
              <a:ext uri="{FF2B5EF4-FFF2-40B4-BE49-F238E27FC236}">
                <a16:creationId xmlns:a16="http://schemas.microsoft.com/office/drawing/2014/main" id="{D77E1466-0435-09B9-0405-CC9F6971D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75" y="250129"/>
            <a:ext cx="1648098" cy="14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39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1">
            <a:extLst>
              <a:ext uri="{FF2B5EF4-FFF2-40B4-BE49-F238E27FC236}">
                <a16:creationId xmlns:a16="http://schemas.microsoft.com/office/drawing/2014/main" id="{64DAF742-E6EA-4254-96F7-D356D96F9122}"/>
              </a:ext>
            </a:extLst>
          </p:cNvPr>
          <p:cNvSpPr txBox="1"/>
          <p:nvPr/>
        </p:nvSpPr>
        <p:spPr>
          <a:xfrm>
            <a:off x="2100250" y="1669702"/>
            <a:ext cx="7991501" cy="1038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lvl="1">
              <a:lnSpc>
                <a:spcPts val="2595"/>
              </a:lnSpc>
              <a:spcBef>
                <a:spcPts val="100"/>
              </a:spcBef>
              <a:tabLst>
                <a:tab pos="1954530" algn="l"/>
                <a:tab pos="2252980" algn="l"/>
              </a:tabLst>
            </a:pPr>
            <a:endParaRPr lang="es-CL" sz="2200" dirty="0">
              <a:latin typeface="Calibri"/>
              <a:cs typeface="Calibri"/>
            </a:endParaRPr>
          </a:p>
          <a:p>
            <a:pPr marL="469900" lvl="1">
              <a:lnSpc>
                <a:spcPts val="2595"/>
              </a:lnSpc>
              <a:spcBef>
                <a:spcPts val="100"/>
              </a:spcBef>
              <a:tabLst>
                <a:tab pos="1954530" algn="l"/>
                <a:tab pos="2252980" algn="l"/>
              </a:tabLst>
            </a:pPr>
            <a:endParaRPr lang="es-CL" sz="2200" dirty="0">
              <a:latin typeface="Calibri"/>
              <a:cs typeface="Calibri"/>
            </a:endParaRPr>
          </a:p>
          <a:p>
            <a:pPr marL="469900" lvl="1">
              <a:lnSpc>
                <a:spcPts val="2595"/>
              </a:lnSpc>
              <a:spcBef>
                <a:spcPts val="100"/>
              </a:spcBef>
              <a:tabLst>
                <a:tab pos="1954530" algn="l"/>
                <a:tab pos="2252980" algn="l"/>
              </a:tabLst>
            </a:pPr>
            <a:r>
              <a:rPr lang="es-CL" sz="2200" dirty="0">
                <a:latin typeface="Calibri"/>
                <a:cs typeface="Calibri"/>
              </a:rPr>
              <a:t> 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6978F3-1B9E-BE89-1EEF-1EBE7DF8A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50" y="835127"/>
            <a:ext cx="10021699" cy="4353171"/>
          </a:xfrm>
          <a:prstGeom prst="rect">
            <a:avLst/>
          </a:prstGeom>
        </p:spPr>
      </p:pic>
      <p:pic>
        <p:nvPicPr>
          <p:cNvPr id="4" name="Marcador de contenido 6">
            <a:extLst>
              <a:ext uri="{FF2B5EF4-FFF2-40B4-BE49-F238E27FC236}">
                <a16:creationId xmlns:a16="http://schemas.microsoft.com/office/drawing/2014/main" id="{64E0D5CE-93CC-A535-2363-39D91BDE8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847" y="5373355"/>
            <a:ext cx="1144854" cy="103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78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04162-59C7-F655-9DA8-6E2AA7D6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935" y="113295"/>
            <a:ext cx="8534400" cy="1507067"/>
          </a:xfrm>
        </p:spPr>
        <p:txBody>
          <a:bodyPr/>
          <a:lstStyle/>
          <a:p>
            <a:pPr algn="ctr"/>
            <a:br>
              <a:rPr lang="es-MX" sz="4400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400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ASISTENCIA POR MES</a:t>
            </a:r>
            <a:endParaRPr lang="es-CL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886FE2-5B20-98FC-AB0D-4EB6213C2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1048" y="1897287"/>
            <a:ext cx="4649787" cy="576262"/>
          </a:xfrm>
        </p:spPr>
        <p:txBody>
          <a:bodyPr/>
          <a:lstStyle/>
          <a:p>
            <a:pPr algn="ctr"/>
            <a:r>
              <a:rPr lang="es-MX" dirty="0"/>
              <a:t>2024= 88%</a:t>
            </a:r>
            <a:endParaRPr lang="es-CL" dirty="0"/>
          </a:p>
        </p:txBody>
      </p:sp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id="{8B199ECD-242B-CF54-766E-04D70DC3B9C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9174137"/>
              </p:ext>
            </p:extLst>
          </p:nvPr>
        </p:nvGraphicFramePr>
        <p:xfrm>
          <a:off x="882191" y="2446335"/>
          <a:ext cx="5084311" cy="3226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AE7E4C3-FEB3-963E-A223-0084662E5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6371" y="1897287"/>
            <a:ext cx="4665134" cy="576262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2025= 89 %</a:t>
            </a:r>
            <a:endParaRPr lang="es-C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20ABE45-56F2-7CB8-B9A0-54A5C8B890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808010"/>
              </p:ext>
            </p:extLst>
          </p:nvPr>
        </p:nvGraphicFramePr>
        <p:xfrm>
          <a:off x="6225500" y="2443384"/>
          <a:ext cx="5170714" cy="3226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Marcador de contenido 6">
            <a:extLst>
              <a:ext uri="{FF2B5EF4-FFF2-40B4-BE49-F238E27FC236}">
                <a16:creationId xmlns:a16="http://schemas.microsoft.com/office/drawing/2014/main" id="{0AC2041C-2281-B07B-6CFA-635C3E51E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7335" y="5708785"/>
            <a:ext cx="864324" cy="78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71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9E2B8-6113-107C-2799-37D294B47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00" y="186819"/>
            <a:ext cx="10954286" cy="1507067"/>
          </a:xfrm>
        </p:spPr>
        <p:txBody>
          <a:bodyPr/>
          <a:lstStyle/>
          <a:p>
            <a:pPr algn="ctr"/>
            <a:br>
              <a:rPr lang="es-MX" sz="4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ASISTENCIA POR CURSO</a:t>
            </a:r>
            <a:endParaRPr lang="es-C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A5D325-4147-3E50-BA75-469B1E4FB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799" y="1748408"/>
            <a:ext cx="4649787" cy="576262"/>
          </a:xfrm>
        </p:spPr>
        <p:txBody>
          <a:bodyPr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Marcador de contenido 7">
            <a:extLst>
              <a:ext uri="{FF2B5EF4-FFF2-40B4-BE49-F238E27FC236}">
                <a16:creationId xmlns:a16="http://schemas.microsoft.com/office/drawing/2014/main" id="{5B539711-01D8-A05B-D5B0-4215463F304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1499058"/>
              </p:ext>
            </p:extLst>
          </p:nvPr>
        </p:nvGraphicFramePr>
        <p:xfrm>
          <a:off x="804099" y="2283127"/>
          <a:ext cx="4929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4B9CC9-DA51-2DAE-53A9-4DC135391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6981" y="1748408"/>
            <a:ext cx="4665134" cy="576262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s-C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E4527FD-8D0E-0055-0D73-FEEFEAA110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500" t="32309" r="20893" b="13025"/>
          <a:stretch>
            <a:fillRect/>
          </a:stretch>
        </p:blipFill>
        <p:spPr>
          <a:xfrm>
            <a:off x="5733287" y="2283127"/>
            <a:ext cx="6164799" cy="3791102"/>
          </a:xfrm>
          <a:prstGeom prst="rect">
            <a:avLst/>
          </a:prstGeom>
        </p:spPr>
      </p:pic>
      <p:pic>
        <p:nvPicPr>
          <p:cNvPr id="4" name="Marcador de contenido 6">
            <a:extLst>
              <a:ext uri="{FF2B5EF4-FFF2-40B4-BE49-F238E27FC236}">
                <a16:creationId xmlns:a16="http://schemas.microsoft.com/office/drawing/2014/main" id="{F2B910CE-3434-1D90-602A-A3B18EF13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6162" y="6074229"/>
            <a:ext cx="711924" cy="6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71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399" y="1478831"/>
            <a:ext cx="10187205" cy="4474099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s-CL" sz="1800" dirty="0">
              <a:latin typeface="+mj-lt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endParaRPr lang="es-CL" dirty="0">
              <a:latin typeface="+mj-lt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7000" dirty="0">
                <a:latin typeface="+mj-lt"/>
              </a:rPr>
              <a:t>Aumentar en un 15 %  la asistencia de los estudiantes que durante su trayectoria educativa presentan ausencia reiterada para favorecer sus aprendizajes esperados. </a:t>
            </a:r>
            <a:r>
              <a:rPr lang="es-CL" sz="7000" b="1" dirty="0">
                <a:latin typeface="+mj-lt"/>
              </a:rPr>
              <a:t>(Medianamente lograda)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s-CL" sz="7000" dirty="0">
              <a:latin typeface="+mj-lt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7000" dirty="0">
                <a:latin typeface="+mj-lt"/>
              </a:rPr>
              <a:t>100 % de los docentes de la escuela participan en la reformulación del proyecto educativo institucional.  </a:t>
            </a:r>
            <a:r>
              <a:rPr lang="es-CL" sz="7000" b="1" dirty="0">
                <a:latin typeface="+mj-lt"/>
              </a:rPr>
              <a:t>(No lograda)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s-CL" sz="7000" dirty="0">
              <a:latin typeface="+mj-lt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7000" dirty="0">
                <a:latin typeface="+mj-lt"/>
              </a:rPr>
              <a:t>Disminuir en un 15% los accidentes escolares a través de la implementación del Plan de prevención de riesgos. </a:t>
            </a:r>
            <a:r>
              <a:rPr lang="es-CL" sz="7000" b="1" dirty="0">
                <a:latin typeface="+mj-lt"/>
              </a:rPr>
              <a:t>(Lograda)</a:t>
            </a:r>
          </a:p>
          <a:p>
            <a:pPr marL="0" indent="0" algn="ctr">
              <a:buNone/>
            </a:pPr>
            <a:endParaRPr lang="es-CL" b="1" u="sng" dirty="0">
              <a:latin typeface="+mj-lt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08ED29CA-3EFC-49C5-BDF7-4F1F9D17633A}"/>
              </a:ext>
            </a:extLst>
          </p:cNvPr>
          <p:cNvSpPr txBox="1">
            <a:spLocks/>
          </p:cNvSpPr>
          <p:nvPr/>
        </p:nvSpPr>
        <p:spPr>
          <a:xfrm>
            <a:off x="1981200" y="406657"/>
            <a:ext cx="8229600" cy="879087"/>
          </a:xfrm>
          <a:prstGeom prst="rect">
            <a:avLst/>
          </a:prstGeom>
          <a:noFill/>
        </p:spPr>
        <p:txBody>
          <a:bodyPr vert="horz" wrap="square" lIns="0" tIns="200025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27125">
              <a:lnSpc>
                <a:spcPct val="100000"/>
              </a:lnSpc>
              <a:spcBef>
                <a:spcPts val="1575"/>
              </a:spcBef>
            </a:pPr>
            <a:r>
              <a:rPr lang="es-CL" sz="4400" dirty="0">
                <a:latin typeface="Calibri"/>
                <a:cs typeface="Calibri"/>
              </a:rPr>
              <a:t>            </a:t>
            </a:r>
            <a:r>
              <a:rPr lang="es-CL" sz="4400" u="sng" dirty="0">
                <a:latin typeface="Calibri"/>
                <a:cs typeface="Calibri"/>
              </a:rPr>
              <a:t>METAS 2025</a:t>
            </a:r>
          </a:p>
        </p:txBody>
      </p:sp>
      <p:pic>
        <p:nvPicPr>
          <p:cNvPr id="2" name="Marcador de contenido 6">
            <a:extLst>
              <a:ext uri="{FF2B5EF4-FFF2-40B4-BE49-F238E27FC236}">
                <a16:creationId xmlns:a16="http://schemas.microsoft.com/office/drawing/2014/main" id="{4FBAC100-B46B-F3C4-A34C-8AE8CDC34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96" y="250157"/>
            <a:ext cx="1354184" cy="122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202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6BB21-98CA-57D7-EEEF-1C843F96E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DEE6C61F-72EC-9E40-2A9A-21F02BECA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478831"/>
            <a:ext cx="10187205" cy="447409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es-CL" sz="7000" b="1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es-CL" sz="11200" dirty="0"/>
              <a:t>Fortalecer el sentido de pertenencia y la identidad escolar, incrementando  en un 15% la percepción de pertenencia (“me siento parte de mi escuela”) en estudiantes.</a:t>
            </a:r>
          </a:p>
          <a:p>
            <a:pPr marL="0" indent="0" algn="just">
              <a:buNone/>
            </a:pPr>
            <a:endParaRPr lang="es-CL" sz="11200" dirty="0"/>
          </a:p>
          <a:p>
            <a:pPr algn="just"/>
            <a:r>
              <a:rPr lang="es-CL" sz="11200" dirty="0"/>
              <a:t> Aumentar en un 20% la percepción de “trato respetuoso y cercano” en las encuestas de clima escolar al finalizar el año.</a:t>
            </a:r>
          </a:p>
          <a:p>
            <a:pPr marL="0" indent="0" algn="just">
              <a:buNone/>
            </a:pPr>
            <a:endParaRPr lang="es-CL" sz="11200" dirty="0"/>
          </a:p>
          <a:p>
            <a:pPr algn="just"/>
            <a:r>
              <a:rPr lang="es-CL" sz="11200" dirty="0"/>
              <a:t>Cuidar el bienestar emocional del personal docente y asistente aumentar en un 20% la percepción de bienestar laboral en el equipo.</a:t>
            </a:r>
          </a:p>
          <a:p>
            <a:pPr marL="0" indent="0" algn="just">
              <a:buNone/>
            </a:pPr>
            <a:endParaRPr lang="es-CL" sz="11200" dirty="0"/>
          </a:p>
          <a:p>
            <a:pPr algn="just"/>
            <a:r>
              <a:rPr lang="es-CL" sz="11200" dirty="0"/>
              <a:t>Aumentar en 15% el porcentaje de estudiantes que alcanzan nivel adecuado de comprensión lectora según evaluaciones internas y externas.</a:t>
            </a:r>
            <a:br>
              <a:rPr lang="es-CL" sz="7200" dirty="0"/>
            </a:br>
            <a:endParaRPr lang="es-CL" sz="7200" dirty="0"/>
          </a:p>
          <a:p>
            <a:pPr marL="0" indent="0">
              <a:lnSpc>
                <a:spcPct val="100000"/>
              </a:lnSpc>
              <a:buNone/>
            </a:pPr>
            <a:endParaRPr lang="es-CL" sz="7000" b="1" dirty="0">
              <a:solidFill>
                <a:srgbClr val="FF0000"/>
              </a:solidFill>
              <a:latin typeface="+mj-lt"/>
            </a:endParaRPr>
          </a:p>
          <a:p>
            <a:pPr marL="0" indent="0" algn="ctr">
              <a:buNone/>
            </a:pPr>
            <a:endParaRPr lang="es-CL" b="1" u="sng" dirty="0">
              <a:latin typeface="+mj-lt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AC269116-5228-A556-5424-2649AE055CCC}"/>
              </a:ext>
            </a:extLst>
          </p:cNvPr>
          <p:cNvSpPr txBox="1">
            <a:spLocks/>
          </p:cNvSpPr>
          <p:nvPr/>
        </p:nvSpPr>
        <p:spPr>
          <a:xfrm>
            <a:off x="1981200" y="406657"/>
            <a:ext cx="8229600" cy="879087"/>
          </a:xfrm>
          <a:prstGeom prst="rect">
            <a:avLst/>
          </a:prstGeom>
          <a:noFill/>
        </p:spPr>
        <p:txBody>
          <a:bodyPr vert="horz" wrap="square" lIns="0" tIns="200025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27125">
              <a:lnSpc>
                <a:spcPct val="100000"/>
              </a:lnSpc>
              <a:spcBef>
                <a:spcPts val="1575"/>
              </a:spcBef>
            </a:pPr>
            <a:r>
              <a:rPr lang="es-CL" sz="4400" dirty="0">
                <a:latin typeface="Calibri"/>
                <a:cs typeface="Calibri"/>
              </a:rPr>
              <a:t>            </a:t>
            </a:r>
            <a:r>
              <a:rPr lang="es-CL" sz="4400" b="1" u="sng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METAS 2026</a:t>
            </a:r>
          </a:p>
        </p:txBody>
      </p:sp>
      <p:pic>
        <p:nvPicPr>
          <p:cNvPr id="2" name="Marcador de contenido 6">
            <a:extLst>
              <a:ext uri="{FF2B5EF4-FFF2-40B4-BE49-F238E27FC236}">
                <a16:creationId xmlns:a16="http://schemas.microsoft.com/office/drawing/2014/main" id="{B9C79AF7-02F5-3296-9783-C78C880D5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31" y="266754"/>
            <a:ext cx="1335891" cy="12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09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408621"/>
            <a:ext cx="8229600" cy="8790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00025" rIns="0" bIns="0" rtlCol="0" anchor="ctr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1575"/>
              </a:spcBef>
            </a:pPr>
            <a:r>
              <a:rPr b="1" u="sng" dirty="0">
                <a:latin typeface="Calibri"/>
                <a:cs typeface="Calibri"/>
              </a:rPr>
              <a:t>MISIÓN</a:t>
            </a:r>
          </a:p>
        </p:txBody>
      </p:sp>
      <p:pic>
        <p:nvPicPr>
          <p:cNvPr id="4" name="Marcador de contenido 6">
            <a:extLst>
              <a:ext uri="{FF2B5EF4-FFF2-40B4-BE49-F238E27FC236}">
                <a16:creationId xmlns:a16="http://schemas.microsoft.com/office/drawing/2014/main" id="{CA586D08-2B8F-212B-CBD0-5A59E8388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0800" y="5217028"/>
            <a:ext cx="1234441" cy="112003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84270" y="1575928"/>
            <a:ext cx="5175797" cy="4581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2000" b="1" i="1" spc="-10" dirty="0">
                <a:latin typeface="+mj-lt"/>
                <a:cs typeface="Century Gothic"/>
              </a:rPr>
              <a:t>“Una </a:t>
            </a:r>
            <a:r>
              <a:rPr sz="2000" b="1" i="1" spc="-5" dirty="0">
                <a:latin typeface="+mj-lt"/>
                <a:cs typeface="Century Gothic"/>
              </a:rPr>
              <a:t>escuela confesional, básica, mixta </a:t>
            </a:r>
            <a:r>
              <a:rPr sz="2000" b="1" i="1" dirty="0">
                <a:latin typeface="+mj-lt"/>
                <a:cs typeface="Century Gothic"/>
              </a:rPr>
              <a:t>y </a:t>
            </a:r>
            <a:r>
              <a:rPr sz="2000" b="1" i="1" spc="-5" dirty="0">
                <a:latin typeface="+mj-lt"/>
                <a:cs typeface="Century Gothic"/>
              </a:rPr>
              <a:t>particular  subvencionada, </a:t>
            </a:r>
            <a:r>
              <a:rPr sz="2000" b="1" i="1" dirty="0">
                <a:latin typeface="+mj-lt"/>
                <a:cs typeface="Century Gothic"/>
              </a:rPr>
              <a:t>consciente de </a:t>
            </a:r>
            <a:r>
              <a:rPr sz="2000" b="1" i="1" spc="-5" dirty="0">
                <a:latin typeface="+mj-lt"/>
                <a:cs typeface="Century Gothic"/>
              </a:rPr>
              <a:t>las necesidades </a:t>
            </a:r>
            <a:r>
              <a:rPr sz="2000" b="1" i="1" dirty="0">
                <a:latin typeface="+mj-lt"/>
                <a:cs typeface="Century Gothic"/>
              </a:rPr>
              <a:t>de los  </a:t>
            </a:r>
            <a:r>
              <a:rPr sz="2000" b="1" i="1" spc="-5" dirty="0">
                <a:latin typeface="+mj-lt"/>
                <a:cs typeface="Century Gothic"/>
              </a:rPr>
              <a:t>estudiantes </a:t>
            </a:r>
            <a:r>
              <a:rPr sz="2000" b="1" i="1" dirty="0">
                <a:latin typeface="+mj-lt"/>
                <a:cs typeface="Century Gothic"/>
              </a:rPr>
              <a:t>y </a:t>
            </a:r>
            <a:r>
              <a:rPr sz="2000" b="1" i="1" spc="-5" dirty="0">
                <a:latin typeface="+mj-lt"/>
                <a:cs typeface="Century Gothic"/>
              </a:rPr>
              <a:t>sus familias </a:t>
            </a:r>
            <a:r>
              <a:rPr sz="2000" b="1" i="1" spc="-10" dirty="0">
                <a:latin typeface="+mj-lt"/>
                <a:cs typeface="Century Gothic"/>
              </a:rPr>
              <a:t>que </a:t>
            </a:r>
            <a:r>
              <a:rPr sz="2000" b="1" i="1" spc="-5" dirty="0">
                <a:latin typeface="+mj-lt"/>
                <a:cs typeface="Century Gothic"/>
              </a:rPr>
              <a:t>se compromete </a:t>
            </a:r>
            <a:r>
              <a:rPr sz="2000" b="1" i="1" dirty="0">
                <a:latin typeface="+mj-lt"/>
                <a:cs typeface="Century Gothic"/>
              </a:rPr>
              <a:t>a </a:t>
            </a:r>
            <a:r>
              <a:rPr sz="2000" b="1" i="1" spc="-5" dirty="0">
                <a:latin typeface="+mj-lt"/>
                <a:cs typeface="Century Gothic"/>
              </a:rPr>
              <a:t>entregar </a:t>
            </a:r>
            <a:r>
              <a:rPr sz="2000" b="1" i="1" dirty="0">
                <a:latin typeface="+mj-lt"/>
                <a:cs typeface="Century Gothic"/>
              </a:rPr>
              <a:t>un  </a:t>
            </a:r>
            <a:r>
              <a:rPr sz="2000" b="1" i="1" spc="-5" dirty="0">
                <a:latin typeface="+mj-lt"/>
                <a:cs typeface="Century Gothic"/>
              </a:rPr>
              <a:t>servicio educativo integral satisfactorio (intelectual,  emocional </a:t>
            </a:r>
            <a:r>
              <a:rPr sz="2000" b="1" i="1" dirty="0">
                <a:latin typeface="+mj-lt"/>
                <a:cs typeface="Century Gothic"/>
              </a:rPr>
              <a:t>y </a:t>
            </a:r>
            <a:r>
              <a:rPr sz="2000" b="1" i="1" spc="-5" dirty="0">
                <a:latin typeface="+mj-lt"/>
                <a:cs typeface="Century Gothic"/>
              </a:rPr>
              <a:t>espiritual), sobre el fundamento </a:t>
            </a:r>
            <a:r>
              <a:rPr sz="2000" b="1" i="1" dirty="0">
                <a:latin typeface="+mj-lt"/>
                <a:cs typeface="Century Gothic"/>
              </a:rPr>
              <a:t>de la </a:t>
            </a:r>
            <a:r>
              <a:rPr sz="2000" b="1" i="1" spc="-5" dirty="0" err="1">
                <a:latin typeface="+mj-lt"/>
                <a:cs typeface="Century Gothic"/>
              </a:rPr>
              <a:t>doctrina</a:t>
            </a:r>
            <a:r>
              <a:rPr sz="2000" b="1" i="1" spc="-5" dirty="0">
                <a:latin typeface="+mj-lt"/>
                <a:cs typeface="Century Gothic"/>
              </a:rPr>
              <a:t> </a:t>
            </a:r>
            <a:r>
              <a:rPr sz="2000" b="1" i="1" spc="-5" dirty="0" err="1">
                <a:latin typeface="+mj-lt"/>
                <a:cs typeface="Century Gothic"/>
              </a:rPr>
              <a:t>católica</a:t>
            </a:r>
            <a:r>
              <a:rPr sz="2000" b="1" i="1" spc="-5" dirty="0">
                <a:latin typeface="+mj-lt"/>
                <a:cs typeface="Century Gothic"/>
              </a:rPr>
              <a:t>–cristiana, involucrando </a:t>
            </a:r>
            <a:r>
              <a:rPr sz="2000" b="1" i="1" dirty="0">
                <a:latin typeface="+mj-lt"/>
                <a:cs typeface="Century Gothic"/>
              </a:rPr>
              <a:t>la </a:t>
            </a:r>
            <a:r>
              <a:rPr sz="2000" b="1" i="1" spc="-5" dirty="0">
                <a:latin typeface="+mj-lt"/>
                <a:cs typeface="Century Gothic"/>
              </a:rPr>
              <a:t>participación </a:t>
            </a:r>
            <a:r>
              <a:rPr sz="2000" b="1" i="1" dirty="0">
                <a:latin typeface="+mj-lt"/>
                <a:cs typeface="Century Gothic"/>
              </a:rPr>
              <a:t>y  </a:t>
            </a:r>
            <a:r>
              <a:rPr sz="2000" b="1" i="1" spc="-5" dirty="0">
                <a:latin typeface="+mj-lt"/>
                <a:cs typeface="Century Gothic"/>
              </a:rPr>
              <a:t>compromiso </a:t>
            </a:r>
            <a:r>
              <a:rPr sz="2000" b="1" i="1" dirty="0">
                <a:latin typeface="+mj-lt"/>
                <a:cs typeface="Century Gothic"/>
              </a:rPr>
              <a:t>de la </a:t>
            </a:r>
            <a:r>
              <a:rPr sz="2000" b="1" i="1" spc="-5" dirty="0">
                <a:latin typeface="+mj-lt"/>
                <a:cs typeface="Century Gothic"/>
              </a:rPr>
              <a:t>comunidad educativa, </a:t>
            </a:r>
            <a:r>
              <a:rPr sz="2000" b="1" i="1" dirty="0">
                <a:latin typeface="+mj-lt"/>
                <a:cs typeface="Century Gothic"/>
              </a:rPr>
              <a:t>es decir, sus  </a:t>
            </a:r>
            <a:r>
              <a:rPr sz="2000" b="1" i="1" spc="-5" dirty="0">
                <a:latin typeface="+mj-lt"/>
                <a:cs typeface="Century Gothic"/>
              </a:rPr>
              <a:t>alumnos, docentes, asistentes </a:t>
            </a:r>
            <a:r>
              <a:rPr sz="2000" b="1" i="1" dirty="0">
                <a:latin typeface="+mj-lt"/>
                <a:cs typeface="Century Gothic"/>
              </a:rPr>
              <a:t>de la </a:t>
            </a:r>
            <a:r>
              <a:rPr sz="2000" b="1" i="1" spc="-5" dirty="0">
                <a:latin typeface="+mj-lt"/>
                <a:cs typeface="Century Gothic"/>
              </a:rPr>
              <a:t>educación </a:t>
            </a:r>
            <a:r>
              <a:rPr sz="2000" b="1" i="1" dirty="0">
                <a:latin typeface="+mj-lt"/>
                <a:cs typeface="Century Gothic"/>
              </a:rPr>
              <a:t>y  </a:t>
            </a:r>
            <a:r>
              <a:rPr sz="2000" b="1" i="1" spc="-10" dirty="0">
                <a:latin typeface="+mj-lt"/>
                <a:cs typeface="Century Gothic"/>
              </a:rPr>
              <a:t>apoderados”.</a:t>
            </a:r>
            <a:endParaRPr sz="2000" b="1" i="1" dirty="0">
              <a:latin typeface="+mj-lt"/>
              <a:cs typeface="Century Gothic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E89E88EE-9A60-4341-B717-224410B52153}"/>
              </a:ext>
            </a:extLst>
          </p:cNvPr>
          <p:cNvSpPr/>
          <p:nvPr/>
        </p:nvSpPr>
        <p:spPr>
          <a:xfrm>
            <a:off x="7092312" y="1880362"/>
            <a:ext cx="2743200" cy="3097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648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02460" y="344835"/>
            <a:ext cx="8229600" cy="879087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200025" rIns="0" bIns="0" rtlCol="0" anchor="ctr">
            <a:spAutoFit/>
          </a:bodyPr>
          <a:lstStyle/>
          <a:p>
            <a:pPr marL="91440" algn="ctr" defTabSz="685800">
              <a:spcBef>
                <a:spcPts val="1575"/>
              </a:spcBef>
            </a:pPr>
            <a:endParaRPr sz="440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743201" y="612963"/>
            <a:ext cx="6199185" cy="68929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b="1" u="sng" spc="-45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CUENTA</a:t>
            </a:r>
            <a:r>
              <a:rPr b="1" u="sng" spc="-2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s-CL" b="1" u="sng" spc="-2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PÚ</a:t>
            </a:r>
            <a:r>
              <a:rPr b="1" u="sng" spc="-1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BLICA</a:t>
            </a:r>
            <a:r>
              <a:rPr lang="es-CL" b="1" u="sng" spc="-1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s-CL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2025</a:t>
            </a:r>
            <a:endParaRPr b="1" u="sng" spc="-10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2" name="Marcador de contenido 6">
            <a:extLst>
              <a:ext uri="{FF2B5EF4-FFF2-40B4-BE49-F238E27FC236}">
                <a16:creationId xmlns:a16="http://schemas.microsoft.com/office/drawing/2014/main" id="{D58A435F-DA50-35FB-22E3-3775E6438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2161" y="4873993"/>
            <a:ext cx="1430382" cy="129781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981200" y="1447800"/>
            <a:ext cx="7160260" cy="4318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480"/>
              </a:spcBef>
            </a:pPr>
            <a:endParaRPr lang="es-CL" dirty="0">
              <a:cs typeface="Calibri"/>
            </a:endParaRPr>
          </a:p>
          <a:p>
            <a:pPr marL="12700">
              <a:spcBef>
                <a:spcPts val="480"/>
              </a:spcBef>
            </a:pPr>
            <a:r>
              <a:rPr lang="es-CL" b="1" dirty="0">
                <a:cs typeface="Calibri"/>
              </a:rPr>
              <a:t>Nombre: </a:t>
            </a:r>
            <a:r>
              <a:rPr lang="es-CL" dirty="0">
                <a:cs typeface="Calibri"/>
              </a:rPr>
              <a:t>Escuela Básica Particular Teresiana de San Gabriel</a:t>
            </a:r>
          </a:p>
          <a:p>
            <a:pPr marL="12700">
              <a:spcBef>
                <a:spcPts val="480"/>
              </a:spcBef>
            </a:pPr>
            <a:r>
              <a:rPr lang="es-CL" b="1" dirty="0">
                <a:cs typeface="Calibri"/>
              </a:rPr>
              <a:t>Dirección: </a:t>
            </a:r>
            <a:r>
              <a:rPr lang="es-CL" dirty="0">
                <a:cs typeface="Calibri"/>
              </a:rPr>
              <a:t>Rivera N°1150- Independencia</a:t>
            </a:r>
          </a:p>
          <a:p>
            <a:pPr marL="12700">
              <a:spcBef>
                <a:spcPts val="480"/>
              </a:spcBef>
            </a:pPr>
            <a:r>
              <a:rPr lang="es-CL" b="1" dirty="0">
                <a:cs typeface="Calibri"/>
              </a:rPr>
              <a:t>Directora: </a:t>
            </a:r>
            <a:r>
              <a:rPr lang="es-CL" dirty="0"/>
              <a:t>Rocío del Pilar Herrera Bórquez</a:t>
            </a:r>
            <a:endParaRPr lang="es-CL" dirty="0">
              <a:highlight>
                <a:srgbClr val="FFFF00"/>
              </a:highlight>
              <a:cs typeface="Calibri"/>
            </a:endParaRPr>
          </a:p>
          <a:p>
            <a:pPr marL="12700" marR="3232150">
              <a:spcBef>
                <a:spcPts val="480"/>
              </a:spcBef>
            </a:pPr>
            <a:r>
              <a:rPr lang="es-CL" b="1" dirty="0">
                <a:cs typeface="Calibri"/>
              </a:rPr>
              <a:t>Rol Base de Datos: </a:t>
            </a:r>
            <a:r>
              <a:rPr lang="es-CL" dirty="0">
                <a:cs typeface="Calibri"/>
              </a:rPr>
              <a:t>8623-1  </a:t>
            </a:r>
            <a:br>
              <a:rPr lang="es-CL" b="1" dirty="0">
                <a:cs typeface="Calibri"/>
              </a:rPr>
            </a:br>
            <a:r>
              <a:rPr lang="es-CL" b="1" dirty="0">
                <a:cs typeface="Calibri"/>
              </a:rPr>
              <a:t>Decreto Cooperador: </a:t>
            </a:r>
            <a:r>
              <a:rPr lang="es-CL" dirty="0">
                <a:cs typeface="Calibri"/>
              </a:rPr>
              <a:t>2534 de 1978</a:t>
            </a:r>
          </a:p>
          <a:p>
            <a:pPr marL="12700">
              <a:spcBef>
                <a:spcPts val="480"/>
              </a:spcBef>
            </a:pPr>
            <a:r>
              <a:rPr lang="es-CL" b="1" dirty="0">
                <a:cs typeface="Calibri"/>
              </a:rPr>
              <a:t>Matrícula 2024: </a:t>
            </a:r>
            <a:r>
              <a:rPr lang="es-CL" dirty="0"/>
              <a:t>328 estudiantes</a:t>
            </a:r>
            <a:endParaRPr lang="es-CL" dirty="0">
              <a:highlight>
                <a:srgbClr val="FFFF00"/>
              </a:highlight>
              <a:cs typeface="Calibri"/>
            </a:endParaRPr>
          </a:p>
          <a:p>
            <a:pPr marL="12700">
              <a:spcBef>
                <a:spcPts val="480"/>
              </a:spcBef>
            </a:pPr>
            <a:r>
              <a:rPr lang="es-CL" b="1" dirty="0">
                <a:cs typeface="Calibri"/>
              </a:rPr>
              <a:t>Cursos JEC: </a:t>
            </a:r>
            <a:r>
              <a:rPr lang="es-CL" dirty="0">
                <a:cs typeface="Calibri"/>
              </a:rPr>
              <a:t>3° a 8°</a:t>
            </a:r>
          </a:p>
          <a:p>
            <a:pPr marL="12700">
              <a:spcBef>
                <a:spcPts val="480"/>
              </a:spcBef>
            </a:pPr>
            <a:r>
              <a:rPr lang="es-CL" b="1" dirty="0">
                <a:cs typeface="Calibri"/>
              </a:rPr>
              <a:t>Cursos sin JEC: </a:t>
            </a:r>
            <a:r>
              <a:rPr lang="es-CL" dirty="0">
                <a:cs typeface="Calibri"/>
              </a:rPr>
              <a:t>1° y 2°</a:t>
            </a:r>
          </a:p>
          <a:p>
            <a:pPr marL="12700">
              <a:spcBef>
                <a:spcPts val="480"/>
              </a:spcBef>
            </a:pPr>
            <a:r>
              <a:rPr lang="es-CL" b="1" dirty="0">
                <a:cs typeface="Calibri"/>
              </a:rPr>
              <a:t>Total cursos: </a:t>
            </a:r>
            <a:r>
              <a:rPr lang="es-CL" dirty="0">
                <a:cs typeface="Calibri"/>
              </a:rPr>
              <a:t>8</a:t>
            </a:r>
          </a:p>
          <a:p>
            <a:pPr marL="12700">
              <a:spcBef>
                <a:spcPts val="480"/>
              </a:spcBef>
            </a:pPr>
            <a:r>
              <a:rPr lang="es-CL" b="1" dirty="0"/>
              <a:t>Docentes: 20</a:t>
            </a:r>
            <a:endParaRPr lang="es-CL" dirty="0"/>
          </a:p>
          <a:p>
            <a:pPr marL="12700">
              <a:spcBef>
                <a:spcPts val="480"/>
              </a:spcBef>
            </a:pPr>
            <a:r>
              <a:rPr lang="es-CL" b="1" dirty="0"/>
              <a:t>Asistentes de la Educación: 11</a:t>
            </a:r>
            <a:endParaRPr lang="es-CL" dirty="0"/>
          </a:p>
          <a:p>
            <a:pPr marL="12700">
              <a:spcBef>
                <a:spcPts val="480"/>
              </a:spcBef>
            </a:pPr>
            <a:r>
              <a:rPr lang="es-CL" b="1" dirty="0"/>
              <a:t>Personal SEP:  11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2294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406657"/>
            <a:ext cx="8229600" cy="8790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00025" rIns="0" bIns="0" rtlCol="0" anchor="ctr">
            <a:spAutoFit/>
          </a:bodyPr>
          <a:lstStyle/>
          <a:p>
            <a:pPr marL="1975485">
              <a:lnSpc>
                <a:spcPct val="100000"/>
              </a:lnSpc>
              <a:spcBef>
                <a:spcPts val="1575"/>
              </a:spcBef>
            </a:pPr>
            <a:r>
              <a:rPr b="1" u="sng" spc="-10" dirty="0">
                <a:solidFill>
                  <a:srgbClr val="0070C0"/>
                </a:solidFill>
                <a:latin typeface="Calibri"/>
                <a:cs typeface="Calibri"/>
              </a:rPr>
              <a:t>CONSEJO</a:t>
            </a:r>
            <a:r>
              <a:rPr b="1" u="sng" spc="-3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b="1" u="sng" spc="-15" dirty="0">
                <a:solidFill>
                  <a:srgbClr val="0070C0"/>
                </a:solidFill>
                <a:latin typeface="Calibri"/>
                <a:cs typeface="Calibri"/>
              </a:rPr>
              <a:t>ESCOLAR</a:t>
            </a:r>
            <a:endParaRPr b="1" u="sng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4" name="Marcador de contenido 6">
            <a:extLst>
              <a:ext uri="{FF2B5EF4-FFF2-40B4-BE49-F238E27FC236}">
                <a16:creationId xmlns:a16="http://schemas.microsoft.com/office/drawing/2014/main" id="{2FA4F4CD-1BB5-F1D4-B3CA-460D7A68E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1086" y="5238283"/>
            <a:ext cx="1156064" cy="104891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12882" y="1285744"/>
            <a:ext cx="10153832" cy="4321696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55600" marR="5080" indent="-342900">
              <a:lnSpc>
                <a:spcPts val="1820"/>
              </a:lnSpc>
              <a:spcBef>
                <a:spcPts val="540"/>
              </a:spcBef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r>
              <a:rPr sz="2000" b="1" u="sng" spc="-15" dirty="0">
                <a:solidFill>
                  <a:srgbClr val="0070C0"/>
                </a:solidFill>
                <a:latin typeface="+mj-lt"/>
                <a:cs typeface="Calibri"/>
              </a:rPr>
              <a:t>FECHAS </a:t>
            </a:r>
            <a:r>
              <a:rPr sz="2000" b="1" u="sng" spc="-5" dirty="0">
                <a:solidFill>
                  <a:srgbClr val="0070C0"/>
                </a:solidFill>
                <a:latin typeface="+mj-lt"/>
                <a:cs typeface="Calibri"/>
              </a:rPr>
              <a:t>DE REUNIONES:</a:t>
            </a:r>
            <a:r>
              <a:rPr sz="2000" b="1" spc="-5" dirty="0">
                <a:solidFill>
                  <a:srgbClr val="0070C0"/>
                </a:solidFill>
                <a:latin typeface="+mj-lt"/>
                <a:cs typeface="Calibri"/>
              </a:rPr>
              <a:t> </a:t>
            </a:r>
            <a:endParaRPr lang="es-MX" sz="2000" b="1" spc="-5" dirty="0">
              <a:solidFill>
                <a:srgbClr val="0070C0"/>
              </a:solidFill>
              <a:latin typeface="+mj-lt"/>
              <a:cs typeface="Calibri"/>
            </a:endParaRPr>
          </a:p>
          <a:p>
            <a:pPr marL="355600" marR="5080" indent="-342900">
              <a:lnSpc>
                <a:spcPts val="1820"/>
              </a:lnSpc>
              <a:spcBef>
                <a:spcPts val="540"/>
              </a:spcBef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endParaRPr lang="es-CL" sz="2000" b="1" spc="-5" dirty="0">
              <a:latin typeface="+mj-lt"/>
              <a:cs typeface="Calibri"/>
            </a:endParaRPr>
          </a:p>
          <a:p>
            <a:pPr marL="812800" marR="5080" lvl="1" indent="-342900">
              <a:lnSpc>
                <a:spcPts val="1820"/>
              </a:lnSpc>
              <a:spcBef>
                <a:spcPts val="15"/>
              </a:spcBef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r>
              <a:rPr lang="es-CL" dirty="0"/>
              <a:t>27 de marzo </a:t>
            </a:r>
          </a:p>
          <a:p>
            <a:pPr marL="812800" marR="5080" lvl="1" indent="-342900">
              <a:lnSpc>
                <a:spcPts val="1820"/>
              </a:lnSpc>
              <a:spcBef>
                <a:spcPts val="15"/>
              </a:spcBef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r>
              <a:rPr lang="es-CL" dirty="0"/>
              <a:t>23 de julio</a:t>
            </a:r>
          </a:p>
          <a:p>
            <a:pPr marL="812800" marR="5080" lvl="1" indent="-342900">
              <a:lnSpc>
                <a:spcPts val="1820"/>
              </a:lnSpc>
              <a:spcBef>
                <a:spcPts val="15"/>
              </a:spcBef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r>
              <a:rPr lang="es-CL" dirty="0"/>
              <a:t>24 de octubre</a:t>
            </a:r>
          </a:p>
          <a:p>
            <a:pPr marL="812800" marR="5080" lvl="1" indent="-342900">
              <a:lnSpc>
                <a:spcPts val="1820"/>
              </a:lnSpc>
              <a:spcBef>
                <a:spcPts val="15"/>
              </a:spcBef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r>
              <a:rPr lang="es-CL" dirty="0"/>
              <a:t>30 de octubre</a:t>
            </a:r>
          </a:p>
          <a:p>
            <a:pPr marL="812800" marR="5080" lvl="1" indent="-342900">
              <a:lnSpc>
                <a:spcPts val="1820"/>
              </a:lnSpc>
              <a:spcBef>
                <a:spcPts val="15"/>
              </a:spcBef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r>
              <a:rPr lang="es-CL" dirty="0"/>
              <a:t>18 de noviembre</a:t>
            </a:r>
          </a:p>
          <a:p>
            <a:pPr marL="469900" marR="5080" lvl="1">
              <a:lnSpc>
                <a:spcPts val="1820"/>
              </a:lnSpc>
              <a:spcBef>
                <a:spcPts val="540"/>
              </a:spcBef>
              <a:tabLst>
                <a:tab pos="354965" algn="l"/>
                <a:tab pos="355600" algn="l"/>
              </a:tabLst>
            </a:pPr>
            <a:endParaRPr lang="es-CL" sz="2000" spc="-10" dirty="0">
              <a:latin typeface="+mj-lt"/>
              <a:cs typeface="Calibri"/>
            </a:endParaRPr>
          </a:p>
          <a:p>
            <a:pPr marL="355600" indent="-342900">
              <a:spcBef>
                <a:spcPts val="15"/>
              </a:spcBef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r>
              <a:rPr sz="2000" b="1" u="sng" spc="-30" dirty="0">
                <a:solidFill>
                  <a:srgbClr val="0070C0"/>
                </a:solidFill>
                <a:latin typeface="+mj-lt"/>
                <a:cs typeface="Calibri"/>
              </a:rPr>
              <a:t>PARTICIPANTES:</a:t>
            </a:r>
            <a:endParaRPr lang="es-MX" sz="2000" b="1" u="sng" spc="-30" dirty="0">
              <a:solidFill>
                <a:srgbClr val="0070C0"/>
              </a:solidFill>
              <a:latin typeface="+mj-lt"/>
              <a:cs typeface="Calibri"/>
            </a:endParaRPr>
          </a:p>
          <a:p>
            <a:pPr marL="355600" indent="-342900">
              <a:spcBef>
                <a:spcPts val="15"/>
              </a:spcBef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endParaRPr lang="es-CL" sz="2000" b="1" u="sng" spc="-30" dirty="0">
              <a:latin typeface="+mj-lt"/>
              <a:cs typeface="Calibri"/>
            </a:endParaRPr>
          </a:p>
          <a:p>
            <a:pPr marL="812800" lvl="1" indent="-342900">
              <a:spcBef>
                <a:spcPts val="15"/>
              </a:spcBef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r>
              <a:rPr dirty="0">
                <a:cs typeface="Calibri"/>
              </a:rPr>
              <a:t>Sostenedora: Hna. Gabriela Campos Moya  </a:t>
            </a:r>
            <a:endParaRPr lang="es-CL" dirty="0">
              <a:cs typeface="Calibri"/>
            </a:endParaRPr>
          </a:p>
          <a:p>
            <a:pPr marL="812800" lvl="1" indent="-342900">
              <a:spcBef>
                <a:spcPts val="15"/>
              </a:spcBef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r>
              <a:rPr dirty="0">
                <a:cs typeface="Calibri"/>
              </a:rPr>
              <a:t>Directora: </a:t>
            </a:r>
            <a:r>
              <a:rPr lang="es-ES" dirty="0"/>
              <a:t>Rocío del Pilar Herrera Bórquez </a:t>
            </a:r>
            <a:endParaRPr lang="es-CL" dirty="0"/>
          </a:p>
          <a:p>
            <a:pPr marL="812800" lvl="1" indent="-342900">
              <a:spcBef>
                <a:spcPts val="15"/>
              </a:spcBef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r>
              <a:rPr lang="es-ES" dirty="0"/>
              <a:t>Profesor Asesor</a:t>
            </a:r>
            <a:r>
              <a:rPr dirty="0"/>
              <a:t>: </a:t>
            </a:r>
            <a:r>
              <a:rPr lang="es-MX" dirty="0"/>
              <a:t> Paulina Lavoz </a:t>
            </a:r>
          </a:p>
          <a:p>
            <a:pPr marL="812800" lvl="1" indent="-342900">
              <a:spcBef>
                <a:spcPts val="15"/>
              </a:spcBef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r>
              <a:rPr dirty="0">
                <a:cs typeface="Calibri"/>
              </a:rPr>
              <a:t>Asistente de la </a:t>
            </a:r>
            <a:r>
              <a:rPr lang="es-CL" dirty="0">
                <a:cs typeface="Calibri"/>
              </a:rPr>
              <a:t>educación</a:t>
            </a:r>
            <a:r>
              <a:rPr dirty="0">
                <a:cs typeface="Calibri"/>
              </a:rPr>
              <a:t>: María José Molina</a:t>
            </a:r>
            <a:endParaRPr lang="es-CL" dirty="0">
              <a:cs typeface="Calibri"/>
            </a:endParaRPr>
          </a:p>
          <a:p>
            <a:pPr marL="812800" lvl="1" indent="-342900">
              <a:spcBef>
                <a:spcPts val="15"/>
              </a:spcBef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r>
              <a:rPr dirty="0">
                <a:cs typeface="Calibri"/>
              </a:rPr>
              <a:t>Centro de Padres: </a:t>
            </a:r>
            <a:r>
              <a:rPr lang="es-CL" dirty="0">
                <a:cs typeface="Calibri"/>
              </a:rPr>
              <a:t>Representantes de directivas apoderados de cursos (1° a 8° Básico)</a:t>
            </a:r>
          </a:p>
          <a:p>
            <a:pPr marL="812800" lvl="1" indent="-342900">
              <a:spcBef>
                <a:spcPts val="15"/>
              </a:spcBef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r>
              <a:rPr lang="es-CL" dirty="0">
                <a:cs typeface="Calibri"/>
              </a:rPr>
              <a:t>Representantes del Centro de alumnos (5° a 8° Básico)</a:t>
            </a:r>
            <a:endParaRPr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27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0229" y="323735"/>
            <a:ext cx="11179627" cy="110991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905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endParaRPr lang="es-CL" sz="3200" dirty="0">
              <a:latin typeface="Times New Roman"/>
              <a:cs typeface="Times New Roman"/>
            </a:endParaRPr>
          </a:p>
          <a:p>
            <a:pPr marL="789940" algn="ctr">
              <a:lnSpc>
                <a:spcPct val="100000"/>
              </a:lnSpc>
            </a:pPr>
            <a:r>
              <a:rPr sz="4000" b="1" u="sng" spc="-1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CENTRO </a:t>
            </a:r>
            <a:r>
              <a:rPr sz="4000" b="1" u="sng" spc="-5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GENERAL DE </a:t>
            </a:r>
            <a:r>
              <a:rPr sz="4000" b="1" u="sng" spc="-45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PADRES </a:t>
            </a:r>
            <a:r>
              <a:rPr sz="4000" b="1" u="sng" spc="-5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Y</a:t>
            </a:r>
            <a:r>
              <a:rPr lang="es-CL" sz="4000" b="1" u="sng" spc="75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4000" b="1" u="sng" spc="-1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APODERADOS</a:t>
            </a:r>
            <a:endParaRPr sz="4000" b="1" u="sng" dirty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Marcador de contenido 6">
            <a:extLst>
              <a:ext uri="{FF2B5EF4-FFF2-40B4-BE49-F238E27FC236}">
                <a16:creationId xmlns:a16="http://schemas.microsoft.com/office/drawing/2014/main" id="{34E47CC7-F2BE-C00C-4200-8F463CBB1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7075" y="5137240"/>
            <a:ext cx="1212668" cy="11002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81200" y="1447800"/>
            <a:ext cx="7922260" cy="1301637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5600" indent="-342900">
              <a:spcBef>
                <a:spcPts val="409"/>
              </a:spcBef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endParaRPr lang="es-MX" spc="-10" dirty="0">
              <a:latin typeface="+mj-lt"/>
              <a:cs typeface="Calibri"/>
            </a:endParaRPr>
          </a:p>
          <a:p>
            <a:pPr marL="355600" indent="-342900">
              <a:spcBef>
                <a:spcPts val="409"/>
              </a:spcBef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r>
              <a:rPr spc="-10" dirty="0">
                <a:latin typeface="+mj-lt"/>
                <a:cs typeface="Calibri"/>
              </a:rPr>
              <a:t>Presidenta</a:t>
            </a:r>
            <a:r>
              <a:rPr lang="es-ES" b="1" spc="-10" dirty="0">
                <a:latin typeface="+mj-lt"/>
                <a:cs typeface="Calibri"/>
              </a:rPr>
              <a:t>		        </a:t>
            </a:r>
            <a:r>
              <a:rPr b="1" spc="-10" dirty="0">
                <a:latin typeface="+mj-lt"/>
                <a:cs typeface="Calibri"/>
              </a:rPr>
              <a:t>: </a:t>
            </a:r>
            <a:r>
              <a:rPr lang="es-CL" dirty="0"/>
              <a:t>Valeska Sepúlveda </a:t>
            </a:r>
          </a:p>
          <a:p>
            <a:pPr marL="355600" indent="-342900">
              <a:spcBef>
                <a:spcPts val="409"/>
              </a:spcBef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r>
              <a:rPr lang="es-CL" dirty="0"/>
              <a:t>Secretaria		                : </a:t>
            </a:r>
            <a:r>
              <a:rPr lang="es-MX" dirty="0"/>
              <a:t>Brenda  López </a:t>
            </a:r>
            <a:endParaRPr dirty="0"/>
          </a:p>
          <a:p>
            <a:pPr marL="355600" indent="-342900">
              <a:spcBef>
                <a:spcPts val="305"/>
              </a:spcBef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r>
              <a:rPr lang="es-CL" dirty="0"/>
              <a:t>Representante Pastoral	: Alejandra Figueroa</a:t>
            </a:r>
            <a:endParaRPr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0B1380E-1206-3C48-98C4-866E366351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2" t="7936" r="13483" b="8254"/>
          <a:stretch/>
        </p:blipFill>
        <p:spPr>
          <a:xfrm>
            <a:off x="3657538" y="3097254"/>
            <a:ext cx="4876922" cy="314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59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1973807"/>
            <a:ext cx="10515600" cy="1344599"/>
          </a:xfrm>
          <a:prstGeom prst="rect">
            <a:avLst/>
          </a:prstGeom>
          <a:noFill/>
        </p:spPr>
        <p:txBody>
          <a:bodyPr vert="horz" wrap="square" lIns="0" tIns="234315" rIns="0" bIns="0" rtlCol="0" anchor="ctr">
            <a:spAutoFit/>
          </a:bodyPr>
          <a:lstStyle/>
          <a:p>
            <a:pPr marL="2090420" algn="l">
              <a:lnSpc>
                <a:spcPct val="100000"/>
              </a:lnSpc>
              <a:spcBef>
                <a:spcPts val="1845"/>
              </a:spcBef>
            </a:pPr>
            <a:r>
              <a:rPr b="1" u="sng" spc="-15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GESTIÓN</a:t>
            </a:r>
            <a:r>
              <a:rPr b="1" u="sng" spc="-5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b="1" u="sng" spc="-6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PASTORAL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E9DB95-F389-6736-49F8-9727D34345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17" t="12381" r="1072" b="10794"/>
          <a:stretch/>
        </p:blipFill>
        <p:spPr>
          <a:xfrm>
            <a:off x="4560013" y="3539594"/>
            <a:ext cx="3071974" cy="2215849"/>
          </a:xfrm>
          <a:prstGeom prst="rect">
            <a:avLst/>
          </a:prstGeom>
        </p:spPr>
      </p:pic>
      <p:pic>
        <p:nvPicPr>
          <p:cNvPr id="3" name="Marcador de contenido 6">
            <a:extLst>
              <a:ext uri="{FF2B5EF4-FFF2-40B4-BE49-F238E27FC236}">
                <a16:creationId xmlns:a16="http://schemas.microsoft.com/office/drawing/2014/main" id="{2C2ACEF8-6965-19D7-40DC-A4F93EFBA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17" y="328309"/>
            <a:ext cx="1909866" cy="17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4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ABF6B-CC32-487C-B0DA-E36141AB4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/>
              <a:t>GESTIÓN PASTORAL: OBJETIVOS  </a:t>
            </a:r>
            <a:endParaRPr lang="es-CL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78FAAD-6F22-40AB-BF9D-9CBBA8284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s-CL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 la comunidad educativa.(MEDIANAMENTE LOGRADO)</a:t>
            </a:r>
          </a:p>
          <a:p>
            <a:pPr>
              <a:lnSpc>
                <a:spcPct val="150000"/>
              </a:lnSpc>
            </a:pPr>
            <a:r>
              <a:rPr lang="es-CL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Seguir  desarrollando el servicio y la solidaridad.(LOGRADO)</a:t>
            </a:r>
          </a:p>
          <a:p>
            <a:pPr>
              <a:lnSpc>
                <a:spcPct val="150000"/>
              </a:lnSpc>
            </a:pPr>
            <a:r>
              <a:rPr lang="es-CL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 la educación en valores.(MEDIANAMENTE LOGRADO)</a:t>
            </a:r>
          </a:p>
          <a:p>
            <a:pPr>
              <a:lnSpc>
                <a:spcPct val="150000"/>
              </a:lnSpc>
            </a:pPr>
            <a:r>
              <a:rPr lang="es-CL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  y promover espacios de oración.( MEDIANAMENTE LOGRADO)</a:t>
            </a:r>
          </a:p>
          <a:p>
            <a:pPr marL="0" indent="0">
              <a:lnSpc>
                <a:spcPct val="150000"/>
              </a:lnSpc>
              <a:buNone/>
            </a:pPr>
            <a:endParaRPr lang="es-CL" dirty="0"/>
          </a:p>
          <a:p>
            <a:pPr>
              <a:lnSpc>
                <a:spcPct val="150000"/>
              </a:lnSpc>
            </a:pPr>
            <a:r>
              <a:rPr lang="es-CL" sz="2600" i="1" dirty="0">
                <a:latin typeface="Arial" panose="020B0604020202020204" pitchFamily="34" charset="0"/>
                <a:cs typeface="Arial" panose="020B0604020202020204" pitchFamily="34" charset="0"/>
              </a:rPr>
              <a:t>Nos reunimos una vez a la semana junto al equipo de pastoral de nuestra escuela, para determinar fechas y actividades a realizar. (Misas, campañas y actividades diversas) </a:t>
            </a:r>
          </a:p>
          <a:p>
            <a:pPr>
              <a:lnSpc>
                <a:spcPct val="150000"/>
              </a:lnSpc>
            </a:pPr>
            <a:endParaRPr lang="es-CL" dirty="0"/>
          </a:p>
        </p:txBody>
      </p:sp>
      <p:pic>
        <p:nvPicPr>
          <p:cNvPr id="4" name="Marcador de contenido 6">
            <a:extLst>
              <a:ext uri="{FF2B5EF4-FFF2-40B4-BE49-F238E27FC236}">
                <a16:creationId xmlns:a16="http://schemas.microsoft.com/office/drawing/2014/main" id="{E4B10EAF-7024-FE40-4AA3-5421321B1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880" y="5411092"/>
            <a:ext cx="1005840" cy="91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54895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2144</TotalTime>
  <Words>992</Words>
  <Application>Microsoft Office PowerPoint</Application>
  <PresentationFormat>Panorámica</PresentationFormat>
  <Paragraphs>219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7" baseType="lpstr">
      <vt:lpstr>Aptos</vt:lpstr>
      <vt:lpstr>Arial</vt:lpstr>
      <vt:lpstr>Calibri</vt:lpstr>
      <vt:lpstr>Century Gothic</vt:lpstr>
      <vt:lpstr>Courier New</vt:lpstr>
      <vt:lpstr>Franklin Gothic Book</vt:lpstr>
      <vt:lpstr>Times New Roman</vt:lpstr>
      <vt:lpstr>Recorte</vt:lpstr>
      <vt:lpstr>CUENTA PÚBLICA 2025</vt:lpstr>
      <vt:lpstr>Presentación de PowerPoint</vt:lpstr>
      <vt:lpstr>VISIÓN</vt:lpstr>
      <vt:lpstr>MISIÓN</vt:lpstr>
      <vt:lpstr>CUENTA PÚBLICA 2025</vt:lpstr>
      <vt:lpstr>CONSEJO ESCOLAR</vt:lpstr>
      <vt:lpstr> CENTRO GENERAL DE PADRES Y APODERADOS</vt:lpstr>
      <vt:lpstr>GESTIÓN PASTORAL</vt:lpstr>
      <vt:lpstr>GESTIÓN PASTORAL: OBJETIVOS  </vt:lpstr>
      <vt:lpstr>EQUIPO DE PASTORAL 2025</vt:lpstr>
      <vt:lpstr>GESTIÓN PEDAGÓGICA </vt:lpstr>
      <vt:lpstr>GESTIÓN PEDAGÓGICA : Eficiencia interna</vt:lpstr>
      <vt:lpstr>RESULTADOS DIA </vt:lpstr>
      <vt:lpstr>Resultados en la Evaluación de Cierre respecto del Monitoreo Intermedio Matemática </vt:lpstr>
      <vt:lpstr>Resultados en la Evaluación de Cierre respecto del Monitoreo Intermedio lenguaje </vt:lpstr>
      <vt:lpstr>RESULTADOS SIMCE</vt:lpstr>
      <vt:lpstr>Presentación de PowerPoint</vt:lpstr>
      <vt:lpstr>LENGUAJE Y COMUNICACIÓN: LECTURA 8° </vt:lpstr>
      <vt:lpstr>LENGUAJE Y COMUNICACIÓN: LECTURA 8° </vt:lpstr>
      <vt:lpstr>Presentación de PowerPoint</vt:lpstr>
      <vt:lpstr>SIMCE : MATEMÁTICA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RECURSOS E INVERSIONES  </vt:lpstr>
      <vt:lpstr>PLAN DE MEJORAMIENTO EDUCATIVO</vt:lpstr>
      <vt:lpstr>PME 2025</vt:lpstr>
      <vt:lpstr>PME 2025</vt:lpstr>
      <vt:lpstr>PME 2025</vt:lpstr>
      <vt:lpstr>PME 2025</vt:lpstr>
      <vt:lpstr> PME: NIVEL DE EJECUCIÓN DE LAS ACCIONES  </vt:lpstr>
      <vt:lpstr>INSPECTORÍA </vt:lpstr>
      <vt:lpstr>Presentación de PowerPoint</vt:lpstr>
      <vt:lpstr> ASISTENCIA POR MES</vt:lpstr>
      <vt:lpstr> ASISTENCIA POR CURSO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Roxana Miranda</dc:creator>
  <cp:lastModifiedBy>Paulina Lavoz</cp:lastModifiedBy>
  <cp:revision>21</cp:revision>
  <dcterms:created xsi:type="dcterms:W3CDTF">2026-03-18T16:07:09Z</dcterms:created>
  <dcterms:modified xsi:type="dcterms:W3CDTF">2026-03-31T16:59:04Z</dcterms:modified>
</cp:coreProperties>
</file>